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42"/>
  </p:notesMasterIdLst>
  <p:handoutMasterIdLst>
    <p:handoutMasterId r:id="rId43"/>
  </p:handoutMasterIdLst>
  <p:sldIdLst>
    <p:sldId id="364" r:id="rId2"/>
    <p:sldId id="397" r:id="rId3"/>
    <p:sldId id="266" r:id="rId4"/>
    <p:sldId id="268" r:id="rId5"/>
    <p:sldId id="267" r:id="rId6"/>
    <p:sldId id="273" r:id="rId7"/>
    <p:sldId id="302" r:id="rId8"/>
    <p:sldId id="353" r:id="rId9"/>
    <p:sldId id="305" r:id="rId10"/>
    <p:sldId id="339" r:id="rId11"/>
    <p:sldId id="390" r:id="rId12"/>
    <p:sldId id="341" r:id="rId13"/>
    <p:sldId id="385" r:id="rId14"/>
    <p:sldId id="310" r:id="rId15"/>
    <p:sldId id="347" r:id="rId16"/>
    <p:sldId id="378" r:id="rId17"/>
    <p:sldId id="379" r:id="rId18"/>
    <p:sldId id="380" r:id="rId19"/>
    <p:sldId id="315" r:id="rId20"/>
    <p:sldId id="291" r:id="rId21"/>
    <p:sldId id="360" r:id="rId22"/>
    <p:sldId id="375" r:id="rId23"/>
    <p:sldId id="377" r:id="rId24"/>
    <p:sldId id="386" r:id="rId25"/>
    <p:sldId id="370" r:id="rId26"/>
    <p:sldId id="373" r:id="rId27"/>
    <p:sldId id="290" r:id="rId28"/>
    <p:sldId id="276" r:id="rId29"/>
    <p:sldId id="391" r:id="rId30"/>
    <p:sldId id="392" r:id="rId31"/>
    <p:sldId id="399" r:id="rId32"/>
    <p:sldId id="381" r:id="rId33"/>
    <p:sldId id="387" r:id="rId34"/>
    <p:sldId id="383" r:id="rId35"/>
    <p:sldId id="388" r:id="rId36"/>
    <p:sldId id="398" r:id="rId37"/>
    <p:sldId id="394" r:id="rId38"/>
    <p:sldId id="297" r:id="rId39"/>
    <p:sldId id="295" r:id="rId40"/>
    <p:sldId id="293" r:id="rId4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DAAB4A4F-7436-498C-A83B-D326B5551872}">
          <p14:sldIdLst>
            <p14:sldId id="364"/>
            <p14:sldId id="397"/>
            <p14:sldId id="266"/>
            <p14:sldId id="268"/>
            <p14:sldId id="267"/>
            <p14:sldId id="273"/>
            <p14:sldId id="302"/>
            <p14:sldId id="353"/>
            <p14:sldId id="305"/>
            <p14:sldId id="339"/>
            <p14:sldId id="390"/>
            <p14:sldId id="341"/>
            <p14:sldId id="385"/>
            <p14:sldId id="310"/>
            <p14:sldId id="347"/>
            <p14:sldId id="378"/>
            <p14:sldId id="379"/>
            <p14:sldId id="380"/>
            <p14:sldId id="315"/>
            <p14:sldId id="291"/>
            <p14:sldId id="360"/>
            <p14:sldId id="375"/>
            <p14:sldId id="377"/>
            <p14:sldId id="386"/>
            <p14:sldId id="370"/>
            <p14:sldId id="373"/>
            <p14:sldId id="290"/>
            <p14:sldId id="276"/>
            <p14:sldId id="391"/>
            <p14:sldId id="392"/>
            <p14:sldId id="399"/>
            <p14:sldId id="381"/>
            <p14:sldId id="387"/>
            <p14:sldId id="383"/>
            <p14:sldId id="388"/>
            <p14:sldId id="398"/>
            <p14:sldId id="394"/>
            <p14:sldId id="297"/>
            <p14:sldId id="295"/>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14B09"/>
    <a:srgbClr val="FFFFFF"/>
    <a:srgbClr val="F4F8FA"/>
    <a:srgbClr val="FFFF99"/>
    <a:srgbClr val="000000"/>
    <a:srgbClr val="E8E9E7"/>
    <a:srgbClr val="C3C4C0"/>
    <a:srgbClr val="DFDFDD"/>
    <a:srgbClr val="E0F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5" autoAdjust="0"/>
    <p:restoredTop sz="88903" autoAdjust="0"/>
  </p:normalViewPr>
  <p:slideViewPr>
    <p:cSldViewPr snapToGrid="0">
      <p:cViewPr varScale="1">
        <p:scale>
          <a:sx n="63" d="100"/>
          <a:sy n="63" d="100"/>
        </p:scale>
        <p:origin x="7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11244A4-4485-4164-B7CC-F5EDB6443E93}" type="datetimeFigureOut">
              <a:rPr lang="en-US" smtClean="0"/>
              <a:t>8/26/2022</a:t>
            </a:fld>
            <a:endParaRPr 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36957978-4BAE-4A0B-85F0-0DECBDA4F5EE}" type="slidenum">
              <a:rPr lang="en-US" smtClean="0"/>
              <a:t>‹#›</a:t>
            </a:fld>
            <a:endParaRPr lang="en-US"/>
          </a:p>
        </p:txBody>
      </p:sp>
    </p:spTree>
    <p:extLst>
      <p:ext uri="{BB962C8B-B14F-4D97-AF65-F5344CB8AC3E}">
        <p14:creationId xmlns:p14="http://schemas.microsoft.com/office/powerpoint/2010/main" val="1625439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2200465-A1B9-4368-A044-79ABDC47676E}" type="datetimeFigureOut">
              <a:rPr lang="en-US" smtClean="0"/>
              <a:t>8/26/2022</a:t>
            </a:fld>
            <a:endParaRPr 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967C382-12D9-4496-99BA-FDD0600E37FF}" type="slidenum">
              <a:rPr lang="en-US" smtClean="0"/>
              <a:t>‹#›</a:t>
            </a:fld>
            <a:endParaRPr lang="en-US"/>
          </a:p>
        </p:txBody>
      </p:sp>
    </p:spTree>
    <p:extLst>
      <p:ext uri="{BB962C8B-B14F-4D97-AF65-F5344CB8AC3E}">
        <p14:creationId xmlns:p14="http://schemas.microsoft.com/office/powerpoint/2010/main" val="102136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9</a:t>
            </a:fld>
            <a:endParaRPr lang="en-US"/>
          </a:p>
        </p:txBody>
      </p:sp>
    </p:spTree>
    <p:extLst>
      <p:ext uri="{BB962C8B-B14F-4D97-AF65-F5344CB8AC3E}">
        <p14:creationId xmlns:p14="http://schemas.microsoft.com/office/powerpoint/2010/main" val="3567891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7C382-12D9-4496-99BA-FDD0600E37FF}" type="slidenum">
              <a:rPr lang="en-US" smtClean="0"/>
              <a:t>37</a:t>
            </a:fld>
            <a:endParaRPr lang="en-US"/>
          </a:p>
        </p:txBody>
      </p:sp>
    </p:spTree>
    <p:extLst>
      <p:ext uri="{BB962C8B-B14F-4D97-AF65-F5344CB8AC3E}">
        <p14:creationId xmlns:p14="http://schemas.microsoft.com/office/powerpoint/2010/main" val="4254864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38</a:t>
            </a:fld>
            <a:endParaRPr lang="en-US"/>
          </a:p>
        </p:txBody>
      </p:sp>
    </p:spTree>
    <p:extLst>
      <p:ext uri="{BB962C8B-B14F-4D97-AF65-F5344CB8AC3E}">
        <p14:creationId xmlns:p14="http://schemas.microsoft.com/office/powerpoint/2010/main" val="229967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39</a:t>
            </a:fld>
            <a:endParaRPr lang="en-US"/>
          </a:p>
        </p:txBody>
      </p:sp>
    </p:spTree>
    <p:extLst>
      <p:ext uri="{BB962C8B-B14F-4D97-AF65-F5344CB8AC3E}">
        <p14:creationId xmlns:p14="http://schemas.microsoft.com/office/powerpoint/2010/main" val="1491654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40</a:t>
            </a:fld>
            <a:endParaRPr lang="en-US"/>
          </a:p>
        </p:txBody>
      </p:sp>
    </p:spTree>
    <p:extLst>
      <p:ext uri="{BB962C8B-B14F-4D97-AF65-F5344CB8AC3E}">
        <p14:creationId xmlns:p14="http://schemas.microsoft.com/office/powerpoint/2010/main" val="408097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a:p>
        </p:txBody>
      </p:sp>
    </p:spTree>
    <p:extLst>
      <p:ext uri="{BB962C8B-B14F-4D97-AF65-F5344CB8AC3E}">
        <p14:creationId xmlns:p14="http://schemas.microsoft.com/office/powerpoint/2010/main" val="1997616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15</a:t>
            </a:fld>
            <a:endParaRPr lang="en-US"/>
          </a:p>
        </p:txBody>
      </p:sp>
    </p:spTree>
    <p:extLst>
      <p:ext uri="{BB962C8B-B14F-4D97-AF65-F5344CB8AC3E}">
        <p14:creationId xmlns:p14="http://schemas.microsoft.com/office/powerpoint/2010/main" val="185402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21</a:t>
            </a:fld>
            <a:endParaRPr lang="en-US"/>
          </a:p>
        </p:txBody>
      </p:sp>
    </p:spTree>
    <p:extLst>
      <p:ext uri="{BB962C8B-B14F-4D97-AF65-F5344CB8AC3E}">
        <p14:creationId xmlns:p14="http://schemas.microsoft.com/office/powerpoint/2010/main" val="182667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27</a:t>
            </a:fld>
            <a:endParaRPr lang="en-US"/>
          </a:p>
        </p:txBody>
      </p:sp>
    </p:spTree>
    <p:extLst>
      <p:ext uri="{BB962C8B-B14F-4D97-AF65-F5344CB8AC3E}">
        <p14:creationId xmlns:p14="http://schemas.microsoft.com/office/powerpoint/2010/main" val="3898298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28</a:t>
            </a:fld>
            <a:endParaRPr lang="en-US"/>
          </a:p>
        </p:txBody>
      </p:sp>
    </p:spTree>
    <p:extLst>
      <p:ext uri="{BB962C8B-B14F-4D97-AF65-F5344CB8AC3E}">
        <p14:creationId xmlns:p14="http://schemas.microsoft.com/office/powerpoint/2010/main" val="3579129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a:p>
        </p:txBody>
      </p:sp>
      <p:sp>
        <p:nvSpPr>
          <p:cNvPr id="4" name="投影片編號版面配置區 3"/>
          <p:cNvSpPr>
            <a:spLocks noGrp="1"/>
          </p:cNvSpPr>
          <p:nvPr>
            <p:ph type="sldNum" sz="quarter" idx="10"/>
          </p:nvPr>
        </p:nvSpPr>
        <p:spPr/>
        <p:txBody>
          <a:bodyPr/>
          <a:lstStyle/>
          <a:p>
            <a:fld id="{3967C382-12D9-4496-99BA-FDD0600E37FF}" type="slidenum">
              <a:rPr lang="en-US" smtClean="0"/>
              <a:t>31</a:t>
            </a:fld>
            <a:endParaRPr lang="en-US"/>
          </a:p>
        </p:txBody>
      </p:sp>
    </p:spTree>
    <p:extLst>
      <p:ext uri="{BB962C8B-B14F-4D97-AF65-F5344CB8AC3E}">
        <p14:creationId xmlns:p14="http://schemas.microsoft.com/office/powerpoint/2010/main" val="111817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33</a:t>
            </a:fld>
            <a:endParaRPr lang="en-US"/>
          </a:p>
        </p:txBody>
      </p:sp>
    </p:spTree>
    <p:extLst>
      <p:ext uri="{BB962C8B-B14F-4D97-AF65-F5344CB8AC3E}">
        <p14:creationId xmlns:p14="http://schemas.microsoft.com/office/powerpoint/2010/main" val="119780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3967C382-12D9-4496-99BA-FDD0600E37FF}" type="slidenum">
              <a:rPr lang="en-US" smtClean="0"/>
              <a:t>35</a:t>
            </a:fld>
            <a:endParaRPr lang="en-US"/>
          </a:p>
        </p:txBody>
      </p:sp>
    </p:spTree>
    <p:extLst>
      <p:ext uri="{BB962C8B-B14F-4D97-AF65-F5344CB8AC3E}">
        <p14:creationId xmlns:p14="http://schemas.microsoft.com/office/powerpoint/2010/main" val="477766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983232" y="5037663"/>
            <a:ext cx="897467" cy="279400"/>
          </a:xfrm>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a:xfrm>
            <a:off x="2692397" y="5037663"/>
            <a:ext cx="5214635" cy="279400"/>
          </a:xfrm>
        </p:spPr>
        <p:txBody>
          <a:bodyPr/>
          <a:lstStyle/>
          <a:p>
            <a:endParaRPr lang="zh-TW" altLang="en-US"/>
          </a:p>
        </p:txBody>
      </p:sp>
      <p:sp>
        <p:nvSpPr>
          <p:cNvPr id="6" name="Slide Number Placeholder 5"/>
          <p:cNvSpPr>
            <a:spLocks noGrp="1"/>
          </p:cNvSpPr>
          <p:nvPr>
            <p:ph type="sldNum" sz="quarter" idx="12"/>
          </p:nvPr>
        </p:nvSpPr>
        <p:spPr>
          <a:xfrm>
            <a:off x="8956900" y="5037663"/>
            <a:ext cx="551167" cy="279400"/>
          </a:xfrm>
        </p:spPr>
        <p:txBody>
          <a:bodyPr/>
          <a:lstStyle/>
          <a:p>
            <a:fld id="{1BE15F42-6CAC-4B54-BE82-8B0F054F5322}" type="slidenum">
              <a:rPr lang="zh-TW" altLang="en-US" smtClean="0"/>
              <a:t>‹#›</a:t>
            </a:fld>
            <a:endParaRPr lang="zh-TW" alt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0495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72638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807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5476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2504353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zh-TW" altLang="en-US"/>
              <a:t>按一下以編輯母片標題樣式</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691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175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287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645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291897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2741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1445979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83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063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281380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926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zh-TW" altLang="en-US"/>
              <a:t>按一下以編輯母片標題樣式</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2708A13-C97C-49B9-B5C5-DF17C60717D6}" type="datetimeFigureOut">
              <a:rPr lang="zh-TW" altLang="en-US" smtClean="0"/>
              <a:t>2022/8/26</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176306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2708A13-C97C-49B9-B5C5-DF17C60717D6}" type="datetimeFigureOut">
              <a:rPr lang="zh-TW" altLang="en-US" smtClean="0"/>
              <a:t>2022/8/26</a:t>
            </a:fld>
            <a:endParaRPr lang="zh-TW"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E15F42-6CAC-4B54-BE82-8B0F054F5322}" type="slidenum">
              <a:rPr lang="zh-TW" altLang="en-US" smtClean="0"/>
              <a:t>‹#›</a:t>
            </a:fld>
            <a:endParaRPr lang="zh-TW" altLang="en-US"/>
          </a:p>
        </p:txBody>
      </p:sp>
    </p:spTree>
    <p:extLst>
      <p:ext uri="{BB962C8B-B14F-4D97-AF65-F5344CB8AC3E}">
        <p14:creationId xmlns:p14="http://schemas.microsoft.com/office/powerpoint/2010/main" val="272646045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g"/><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8roIEWiUUEI" TargetMode="External"/><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45.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21.png"/><Relationship Id="rId4" Type="http://schemas.openxmlformats.org/officeDocument/2006/relationships/image" Target="../media/image24.jpg"/></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ccdi.gov.cn/yaowen/202009/W020200918299429187420.jpg">
            <a:extLst>
              <a:ext uri="{FF2B5EF4-FFF2-40B4-BE49-F238E27FC236}">
                <a16:creationId xmlns:a16="http://schemas.microsoft.com/office/drawing/2014/main" id="{46DD0C44-529C-AD97-B37D-9FC3DA907682}"/>
              </a:ext>
            </a:extLst>
          </p:cNvPr>
          <p:cNvPicPr>
            <a:picLocks noChangeAspect="1" noChangeArrowheads="1"/>
          </p:cNvPicPr>
          <p:nvPr/>
        </p:nvPicPr>
        <p:blipFill>
          <a:blip r:embed="rId2">
            <a:alphaModFix amt="20000"/>
            <a:extLst>
              <a:ext uri="{BEBA8EAE-BF5A-486C-A8C5-ECC9F3942E4B}">
                <a14:imgProps xmlns:a14="http://schemas.microsoft.com/office/drawing/2010/main">
                  <a14:imgLayer r:embed="rId3">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a:stretch>
            <a:fillRect/>
          </a:stretch>
        </p:blipFill>
        <p:spPr bwMode="auto">
          <a:xfrm>
            <a:off x="-99851" y="-251827"/>
            <a:ext cx="12391697" cy="7016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3459677" y="2329973"/>
            <a:ext cx="5272645" cy="926276"/>
          </a:xfrm>
          <a:prstGeom prst="rect">
            <a:avLst/>
          </a:prstGeom>
          <a:noFill/>
          <a:scene3d>
            <a:camera prst="orthographicFront"/>
            <a:lightRig rig="soft" dir="tl">
              <a:rot lat="0" lon="0" rev="0"/>
            </a:lightRig>
          </a:scene3d>
          <a:sp3d/>
        </p:spPr>
        <p:txBody>
          <a:bodyPr>
            <a:prstTxWarp prst="textDeflate">
              <a:avLst>
                <a:gd name="adj" fmla="val 9587"/>
              </a:avLst>
            </a:prstTxWarp>
            <a:spAutoFit/>
            <a:sp3d contourW="25400" prstMaterial="matte">
              <a:bevelT w="25400" h="55880" prst="artDeco"/>
              <a:contourClr>
                <a:schemeClr val="accent2">
                  <a:tint val="20000"/>
                </a:schemeClr>
              </a:contourClr>
            </a:sp3d>
          </a:bodyPr>
          <a:lstStyle/>
          <a:p>
            <a:pPr algn="ctr">
              <a:defRPr/>
            </a:pPr>
            <a:r>
              <a:rPr lang="zh-TW" altLang="en-US" sz="4000" b="1" dirty="0">
                <a:solidFill>
                  <a:srgbClr val="FF0000"/>
                </a:solidFill>
              </a:rPr>
              <a:t>毋忘九一八</a:t>
            </a:r>
            <a:endParaRPr lang="zh-TW" altLang="en-US" sz="4000" spc="-300" dirty="0">
              <a:ln w="11430"/>
              <a:solidFill>
                <a:srgbClr val="FF0000"/>
              </a:solidFill>
              <a:effectLst>
                <a:outerShdw blurRad="38100" dist="38100" dir="2700000" algn="tl">
                  <a:srgbClr val="000000">
                    <a:alpha val="43137"/>
                  </a:srgbClr>
                </a:outerShdw>
              </a:effectLst>
              <a:latin typeface="新細明體"/>
              <a:ea typeface="新細明體"/>
            </a:endParaRPr>
          </a:p>
        </p:txBody>
      </p:sp>
      <p:sp>
        <p:nvSpPr>
          <p:cNvPr id="8" name="矩形 7"/>
          <p:cNvSpPr/>
          <p:nvPr/>
        </p:nvSpPr>
        <p:spPr>
          <a:xfrm>
            <a:off x="3459677" y="3820695"/>
            <a:ext cx="5272645" cy="926276"/>
          </a:xfrm>
          <a:prstGeom prst="rect">
            <a:avLst/>
          </a:prstGeom>
          <a:noFill/>
          <a:scene3d>
            <a:camera prst="orthographicFront"/>
            <a:lightRig rig="soft" dir="tl">
              <a:rot lat="0" lon="0" rev="0"/>
            </a:lightRig>
          </a:scene3d>
          <a:sp3d/>
        </p:spPr>
        <p:txBody>
          <a:bodyPr>
            <a:prstTxWarp prst="textDeflate">
              <a:avLst>
                <a:gd name="adj" fmla="val 9587"/>
              </a:avLst>
            </a:prstTxWarp>
            <a:spAutoFit/>
            <a:sp3d contourW="25400" prstMaterial="matte">
              <a:bevelT w="25400" h="55880" prst="artDeco"/>
              <a:contourClr>
                <a:schemeClr val="accent2">
                  <a:tint val="20000"/>
                </a:schemeClr>
              </a:contourClr>
            </a:sp3d>
          </a:bodyPr>
          <a:lstStyle/>
          <a:p>
            <a:pPr algn="ctr">
              <a:defRPr/>
            </a:pPr>
            <a:r>
              <a:rPr lang="zh-TW" altLang="en-US" sz="4000" b="1" dirty="0">
                <a:solidFill>
                  <a:srgbClr val="FF0000"/>
                </a:solidFill>
              </a:rPr>
              <a:t>凝鑄愛國心</a:t>
            </a:r>
            <a:endParaRPr lang="zh-TW" altLang="en-US" sz="4000" b="1" spc="-300" dirty="0">
              <a:ln w="11430"/>
              <a:solidFill>
                <a:srgbClr val="FF0000"/>
              </a:solidFill>
              <a:effectLst>
                <a:outerShdw blurRad="38100" dist="38100" dir="2700000" algn="tl">
                  <a:srgbClr val="000000">
                    <a:alpha val="43137"/>
                  </a:srgbClr>
                </a:outerShdw>
              </a:effectLst>
              <a:latin typeface="新細明體"/>
              <a:ea typeface="新細明體"/>
            </a:endParaRPr>
          </a:p>
        </p:txBody>
      </p:sp>
      <p:sp>
        <p:nvSpPr>
          <p:cNvPr id="9" name="副標題 2"/>
          <p:cNvSpPr>
            <a:spLocks noGrp="1"/>
          </p:cNvSpPr>
          <p:nvPr>
            <p:ph type="subTitle" idx="1"/>
          </p:nvPr>
        </p:nvSpPr>
        <p:spPr>
          <a:xfrm>
            <a:off x="3706975" y="5310404"/>
            <a:ext cx="8252796" cy="1453921"/>
          </a:xfrm>
        </p:spPr>
        <p:txBody>
          <a:bodyPr>
            <a:normAutofit/>
          </a:bodyPr>
          <a:lstStyle/>
          <a:p>
            <a:pPr algn="r"/>
            <a:endParaRPr lang="en-US" altLang="zh-TW" dirty="0"/>
          </a:p>
          <a:p>
            <a:pPr algn="r"/>
            <a:r>
              <a:rPr lang="zh-TW" altLang="en-US" b="1" dirty="0">
                <a:solidFill>
                  <a:srgbClr val="002060"/>
                </a:solidFill>
                <a:latin typeface="+mj-ea"/>
                <a:ea typeface="+mj-ea"/>
              </a:rPr>
              <a:t>教育局課程發展處</a:t>
            </a:r>
            <a:endParaRPr lang="en-US" altLang="zh-TW" b="1" dirty="0">
              <a:solidFill>
                <a:srgbClr val="002060"/>
              </a:solidFill>
              <a:latin typeface="+mj-ea"/>
              <a:ea typeface="+mj-ea"/>
            </a:endParaRPr>
          </a:p>
          <a:p>
            <a:pPr algn="r"/>
            <a:r>
              <a:rPr lang="zh-TW" altLang="en-US" b="1" dirty="0">
                <a:solidFill>
                  <a:srgbClr val="002060"/>
                </a:solidFill>
                <a:latin typeface="+mj-ea"/>
                <a:ea typeface="+mj-ea"/>
              </a:rPr>
              <a:t>個人、社會及人文教育組  </a:t>
            </a:r>
            <a:r>
              <a:rPr lang="en-US" altLang="zh-TW" b="1" dirty="0">
                <a:solidFill>
                  <a:srgbClr val="002060"/>
                </a:solidFill>
                <a:latin typeface="+mj-ea"/>
                <a:ea typeface="+mj-ea"/>
              </a:rPr>
              <a:t>2022</a:t>
            </a:r>
            <a:endParaRPr lang="zh-TW" altLang="en-US" b="1" dirty="0">
              <a:solidFill>
                <a:srgbClr val="002060"/>
              </a:solidFill>
              <a:latin typeface="+mj-ea"/>
              <a:ea typeface="+mj-ea"/>
            </a:endParaRPr>
          </a:p>
        </p:txBody>
      </p:sp>
      <p:sp>
        <p:nvSpPr>
          <p:cNvPr id="5" name="文字方塊 4">
            <a:extLst>
              <a:ext uri="{FF2B5EF4-FFF2-40B4-BE49-F238E27FC236}">
                <a16:creationId xmlns:a16="http://schemas.microsoft.com/office/drawing/2014/main" id="{B6B62776-5E75-257B-E77E-1576E28473E3}"/>
              </a:ext>
            </a:extLst>
          </p:cNvPr>
          <p:cNvSpPr txBox="1"/>
          <p:nvPr/>
        </p:nvSpPr>
        <p:spPr>
          <a:xfrm>
            <a:off x="232229" y="6037364"/>
            <a:ext cx="6894285" cy="646331"/>
          </a:xfrm>
          <a:prstGeom prst="rect">
            <a:avLst/>
          </a:prstGeom>
          <a:blipFill>
            <a:blip r:embed="rId4"/>
            <a:tile tx="0" ty="0" sx="100000" sy="100000" flip="none" algn="tl"/>
          </a:blipFill>
        </p:spPr>
        <p:txBody>
          <a:bodyPr wrap="square">
            <a:spAutoFit/>
          </a:bodyPr>
          <a:lstStyle/>
          <a:p>
            <a:r>
              <a:rPr lang="zh-TW" altLang="zh-HK" sz="18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由於部分內容涉及戰爭時的殘酷場景，教師在使用本教材時，須因應學生</a:t>
            </a:r>
            <a:r>
              <a:rPr lang="zh-TW" altLang="zh-HK" sz="18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年齡</a:t>
            </a:r>
            <a:r>
              <a:rPr lang="zh-TW" altLang="en-US" dirty="0" smtClean="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級別</a:t>
            </a:r>
            <a:r>
              <a:rPr lang="zh-TW" altLang="zh-HK" sz="1800" dirty="0" smtClean="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HK" sz="18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學習進度及其他校本情況，適當地剪裁或選用。</a:t>
            </a:r>
            <a:endParaRPr lang="zh-HK" altLang="en-US"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52803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7" name="Picture 1033"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851" y="1087401"/>
            <a:ext cx="2846106" cy="344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9" name="Text Box 1035"/>
          <p:cNvSpPr txBox="1">
            <a:spLocks noChangeArrowheads="1"/>
          </p:cNvSpPr>
          <p:nvPr/>
        </p:nvSpPr>
        <p:spPr bwMode="auto">
          <a:xfrm>
            <a:off x="1641036" y="2487700"/>
            <a:ext cx="1217613"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推行大陸政策</a:t>
            </a:r>
          </a:p>
        </p:txBody>
      </p:sp>
      <p:pic>
        <p:nvPicPr>
          <p:cNvPr id="268300" name="Picture 1036"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643" y="1787431"/>
            <a:ext cx="3048397" cy="351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1" name="Text Box 1037"/>
          <p:cNvSpPr txBox="1">
            <a:spLocks noChangeArrowheads="1"/>
          </p:cNvSpPr>
          <p:nvPr/>
        </p:nvSpPr>
        <p:spPr bwMode="auto">
          <a:xfrm>
            <a:off x="4267961" y="3131933"/>
            <a:ext cx="1217613"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buClr>
                <a:srgbClr val="990099"/>
              </a:buClr>
            </a:pPr>
            <a:r>
              <a:rPr lang="zh-TW" altLang="en-US" sz="4000" b="1" dirty="0">
                <a:solidFill>
                  <a:schemeClr val="bg1"/>
                </a:solidFill>
                <a:latin typeface="微軟正黑體" panose="020B0604030504040204" pitchFamily="34" charset="-120"/>
                <a:ea typeface="微軟正黑體" panose="020B0604030504040204" pitchFamily="34" charset="-120"/>
              </a:rPr>
              <a:t>軍國主義抬頭</a:t>
            </a:r>
          </a:p>
        </p:txBody>
      </p:sp>
      <p:pic>
        <p:nvPicPr>
          <p:cNvPr id="268302" name="Picture 1038"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854769"/>
            <a:ext cx="2859087" cy="306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3" name="Text Box 1039"/>
          <p:cNvSpPr txBox="1">
            <a:spLocks noChangeArrowheads="1"/>
          </p:cNvSpPr>
          <p:nvPr/>
        </p:nvSpPr>
        <p:spPr bwMode="auto">
          <a:xfrm>
            <a:off x="6520041" y="1876301"/>
            <a:ext cx="1317168"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世界經濟不景</a:t>
            </a:r>
            <a:endParaRPr lang="en-US" altLang="zh-HK" sz="4000" b="1" kern="0" dirty="0">
              <a:solidFill>
                <a:schemeClr val="bg1"/>
              </a:solidFill>
              <a:latin typeface="標楷體" panose="03000509000000000000" pitchFamily="65" charset="-120"/>
              <a:ea typeface="標楷體" panose="03000509000000000000" pitchFamily="65" charset="-120"/>
            </a:endParaRPr>
          </a:p>
        </p:txBody>
      </p:sp>
      <p:pic>
        <p:nvPicPr>
          <p:cNvPr id="268304" name="Picture 1040"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071" y="2014160"/>
            <a:ext cx="3027120" cy="325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5" name="Text Box 1041"/>
          <p:cNvSpPr txBox="1">
            <a:spLocks noChangeArrowheads="1"/>
          </p:cNvSpPr>
          <p:nvPr/>
        </p:nvSpPr>
        <p:spPr bwMode="auto">
          <a:xfrm>
            <a:off x="9310806" y="3284539"/>
            <a:ext cx="1217612"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r>
              <a:rPr lang="zh-TW" altLang="en-US" sz="4000" b="1" kern="0" dirty="0">
                <a:solidFill>
                  <a:schemeClr val="bg1"/>
                </a:solidFill>
                <a:latin typeface="微軟正黑體" panose="020B0604030504040204" pitchFamily="34" charset="-120"/>
                <a:ea typeface="微軟正黑體" panose="020B0604030504040204" pitchFamily="34" charset="-120"/>
              </a:rPr>
              <a:t>解決國內問題</a:t>
            </a:r>
            <a:endParaRPr lang="zh-TW" altLang="en-US" sz="4000" b="1" dirty="0">
              <a:solidFill>
                <a:schemeClr val="bg1"/>
              </a:solidFill>
              <a:ea typeface="標楷體" panose="03000509000000000000" pitchFamily="65" charset="-120"/>
            </a:endParaRPr>
          </a:p>
        </p:txBody>
      </p:sp>
      <p:pic>
        <p:nvPicPr>
          <p:cNvPr id="268308" name="Picture 1044" descr="MCj0312108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3284539"/>
            <a:ext cx="2390775"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9" name="Text Box 1045"/>
          <p:cNvSpPr txBox="1">
            <a:spLocks noChangeArrowheads="1"/>
          </p:cNvSpPr>
          <p:nvPr/>
        </p:nvSpPr>
        <p:spPr bwMode="auto">
          <a:xfrm>
            <a:off x="6846799" y="4732819"/>
            <a:ext cx="1217612" cy="71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a:r>
              <a:rPr lang="zh-TW" altLang="en-US" sz="4000" b="1" kern="0" dirty="0">
                <a:solidFill>
                  <a:schemeClr val="bg1"/>
                </a:solidFill>
                <a:latin typeface="微軟正黑體" panose="020B0604030504040204" pitchFamily="34" charset="-120"/>
                <a:ea typeface="微軟正黑體" panose="020B0604030504040204" pitchFamily="34" charset="-120"/>
              </a:rPr>
              <a:t>其他</a:t>
            </a:r>
            <a:endParaRPr lang="en-US" altLang="zh-HK" sz="4000" b="1" kern="0" dirty="0">
              <a:solidFill>
                <a:schemeClr val="bg1"/>
              </a:solidFill>
              <a:latin typeface="微軟正黑體" panose="020B0604030504040204" pitchFamily="34" charset="-120"/>
              <a:ea typeface="微軟正黑體" panose="020B0604030504040204" pitchFamily="34" charset="-120"/>
            </a:endParaRPr>
          </a:p>
        </p:txBody>
      </p:sp>
      <p:sp>
        <p:nvSpPr>
          <p:cNvPr id="13" name="Rectangle 4"/>
          <p:cNvSpPr>
            <a:spLocks noChangeArrowheads="1"/>
          </p:cNvSpPr>
          <p:nvPr/>
        </p:nvSpPr>
        <p:spPr bwMode="auto">
          <a:xfrm>
            <a:off x="2866404" y="363363"/>
            <a:ext cx="7662013" cy="84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algn="l"/>
            <a:r>
              <a:rPr lang="zh-TW" altLang="en-US" sz="3200" b="1" dirty="0">
                <a:solidFill>
                  <a:srgbClr val="006699"/>
                </a:solidFill>
                <a:ea typeface="標楷體" panose="03000509000000000000" pitchFamily="65" charset="-120"/>
              </a:rPr>
              <a:t>　</a:t>
            </a:r>
            <a:r>
              <a:rPr lang="en-US" altLang="zh-TW" sz="5400" b="1" dirty="0">
                <a:solidFill>
                  <a:srgbClr val="FF0000"/>
                </a:solidFill>
                <a:latin typeface="+mj-ea"/>
                <a:ea typeface="+mj-ea"/>
              </a:rPr>
              <a:t>1930</a:t>
            </a:r>
            <a:r>
              <a:rPr lang="zh-TW" altLang="en-US" sz="5400" b="1" dirty="0">
                <a:solidFill>
                  <a:srgbClr val="FF0000"/>
                </a:solidFill>
                <a:latin typeface="+mj-ea"/>
                <a:ea typeface="+mj-ea"/>
              </a:rPr>
              <a:t>年代</a:t>
            </a:r>
            <a:r>
              <a:rPr lang="zh-TW" altLang="en-US" sz="4000" b="1" dirty="0">
                <a:solidFill>
                  <a:schemeClr val="tx1"/>
                </a:solidFill>
                <a:latin typeface="微軟正黑體" panose="020B0604030504040204" pitchFamily="34" charset="-120"/>
                <a:ea typeface="微軟正黑體" panose="020B0604030504040204" pitchFamily="34" charset="-120"/>
              </a:rPr>
              <a:t>日本侵華的背景</a:t>
            </a:r>
          </a:p>
        </p:txBody>
      </p:sp>
    </p:spTree>
    <p:extLst>
      <p:ext uri="{BB962C8B-B14F-4D97-AF65-F5344CB8AC3E}">
        <p14:creationId xmlns:p14="http://schemas.microsoft.com/office/powerpoint/2010/main" val="1405275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fld id="{7FC7B3A3-4E16-4174-9B17-CE57F99748BC}" type="slidenum">
              <a:rPr lang="en-US" altLang="zh-TW"/>
              <a:pPr/>
              <a:t>11</a:t>
            </a:fld>
            <a:endParaRPr lang="en-US" altLang="zh-TW"/>
          </a:p>
        </p:txBody>
      </p:sp>
      <p:sp>
        <p:nvSpPr>
          <p:cNvPr id="76805" name="Text Box 5"/>
          <p:cNvSpPr txBox="1">
            <a:spLocks noChangeArrowheads="1"/>
          </p:cNvSpPr>
          <p:nvPr/>
        </p:nvSpPr>
        <p:spPr bwMode="auto">
          <a:xfrm>
            <a:off x="743611" y="1569586"/>
            <a:ext cx="4544865" cy="2607134"/>
          </a:xfrm>
          <a:prstGeom prst="rect">
            <a:avLst/>
          </a:prstGeom>
          <a:noFill/>
          <a:ln>
            <a:noFill/>
          </a:ln>
          <a:effectLst/>
        </p:spPr>
        <p:txBody>
          <a:bodyPr wrap="square" lIns="10800" tIns="10800" rIns="10800" bIns="10800">
            <a:spAutoFit/>
          </a:bodyPr>
          <a:lstStyle/>
          <a:p>
            <a:pPr marL="342900" indent="-342900">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日本在明治維新後，對外擴張的野心不斷增加：</a:t>
            </a:r>
            <a:endParaRPr lang="en-US" altLang="zh-TW" sz="2400" b="1" dirty="0">
              <a:latin typeface="微軟正黑體" panose="020B0604030504040204" pitchFamily="34" charset="-120"/>
              <a:ea typeface="微軟正黑體" panose="020B0604030504040204" pitchFamily="34" charset="-120"/>
            </a:endParaRPr>
          </a:p>
          <a:p>
            <a:pPr marL="354013"/>
            <a:r>
              <a:rPr lang="zh-TW" altLang="en-US" sz="2400" b="1" dirty="0">
                <a:latin typeface="微軟正黑體" panose="020B0604030504040204" pitchFamily="34" charset="-120"/>
                <a:ea typeface="微軟正黑體" panose="020B0604030504040204" pitchFamily="34" charset="-120"/>
              </a:rPr>
              <a:t>制定「大陸政策」，計劃侵略台灣、朝鮮、中國東北，繼而征服全中國，吞併亞洲，稱霸世界。</a:t>
            </a:r>
          </a:p>
          <a:p>
            <a:endParaRPr lang="zh-TW" altLang="en-US" sz="2400" dirty="0">
              <a:latin typeface="+mj-ea"/>
              <a:ea typeface="+mj-ea"/>
            </a:endParaRPr>
          </a:p>
        </p:txBody>
      </p:sp>
      <p:sp>
        <p:nvSpPr>
          <p:cNvPr id="11" name="Rectangle 4"/>
          <p:cNvSpPr>
            <a:spLocks noChangeArrowheads="1"/>
          </p:cNvSpPr>
          <p:nvPr/>
        </p:nvSpPr>
        <p:spPr bwMode="auto">
          <a:xfrm>
            <a:off x="3700249" y="83953"/>
            <a:ext cx="46101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algn="l"/>
            <a:r>
              <a:rPr lang="zh-TW" altLang="en-US" sz="3200" b="1" dirty="0">
                <a:solidFill>
                  <a:srgbClr val="006699"/>
                </a:solidFill>
                <a:ea typeface="標楷體" panose="03000509000000000000" pitchFamily="65" charset="-120"/>
              </a:rPr>
              <a:t>　</a:t>
            </a:r>
            <a:r>
              <a:rPr lang="zh-TW" altLang="en-US" sz="4000" b="1" dirty="0">
                <a:solidFill>
                  <a:srgbClr val="006699"/>
                </a:solidFill>
                <a:latin typeface="微軟正黑體" panose="020B0604030504040204" pitchFamily="34" charset="-120"/>
                <a:ea typeface="微軟正黑體" panose="020B0604030504040204" pitchFamily="34" charset="-120"/>
              </a:rPr>
              <a:t>日本侵華的背景</a:t>
            </a:r>
          </a:p>
        </p:txBody>
      </p:sp>
      <p:sp>
        <p:nvSpPr>
          <p:cNvPr id="13" name="Rectangle 8"/>
          <p:cNvSpPr>
            <a:spLocks noChangeArrowheads="1"/>
          </p:cNvSpPr>
          <p:nvPr/>
        </p:nvSpPr>
        <p:spPr bwMode="auto">
          <a:xfrm>
            <a:off x="1108083" y="784858"/>
            <a:ext cx="3581905" cy="646331"/>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en-US" altLang="zh-TW" sz="3600" dirty="0">
                <a:solidFill>
                  <a:srgbClr val="FF0000"/>
                </a:solidFill>
                <a:latin typeface="微軟正黑體" panose="020B0604030504040204" pitchFamily="34" charset="-120"/>
                <a:ea typeface="微軟正黑體" panose="020B0604030504040204" pitchFamily="34" charset="-120"/>
              </a:rPr>
              <a:t>1. </a:t>
            </a:r>
            <a:r>
              <a:rPr lang="zh-TW" altLang="en-US" sz="3600" dirty="0">
                <a:solidFill>
                  <a:srgbClr val="FF0000"/>
                </a:solidFill>
                <a:latin typeface="微軟正黑體" panose="020B0604030504040204" pitchFamily="34" charset="-120"/>
                <a:ea typeface="微軟正黑體" panose="020B0604030504040204" pitchFamily="34" charset="-120"/>
              </a:rPr>
              <a:t>推行大陸政策</a:t>
            </a:r>
          </a:p>
        </p:txBody>
      </p:sp>
      <p:sp>
        <p:nvSpPr>
          <p:cNvPr id="14" name="Rectangle 8"/>
          <p:cNvSpPr>
            <a:spLocks noChangeArrowheads="1"/>
          </p:cNvSpPr>
          <p:nvPr/>
        </p:nvSpPr>
        <p:spPr bwMode="auto">
          <a:xfrm>
            <a:off x="1108083" y="5544403"/>
            <a:ext cx="4468761" cy="707886"/>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0" indent="0" algn="ctr" eaLnBrk="1" hangingPunct="1"/>
            <a:r>
              <a:rPr lang="zh-TW" altLang="en-US" sz="2000" dirty="0">
                <a:solidFill>
                  <a:srgbClr val="FF0000"/>
                </a:solidFill>
                <a:latin typeface="+mj-ea"/>
                <a:ea typeface="+mj-ea"/>
              </a:rPr>
              <a:t>田中義一（右二）及其內閣曾於</a:t>
            </a:r>
            <a:r>
              <a:rPr lang="en-US" altLang="zh-TW" sz="2000" dirty="0">
                <a:solidFill>
                  <a:srgbClr val="FF0000"/>
                </a:solidFill>
                <a:latin typeface="+mj-ea"/>
                <a:ea typeface="+mj-ea"/>
              </a:rPr>
              <a:t>1927</a:t>
            </a:r>
            <a:r>
              <a:rPr lang="zh-TW" altLang="en-US" sz="2000" dirty="0">
                <a:solidFill>
                  <a:srgbClr val="FF0000"/>
                </a:solidFill>
                <a:latin typeface="+mj-ea"/>
                <a:ea typeface="+mj-ea"/>
              </a:rPr>
              <a:t>年的東方會議上，制訂侵華政策</a:t>
            </a:r>
          </a:p>
        </p:txBody>
      </p:sp>
      <p:sp>
        <p:nvSpPr>
          <p:cNvPr id="8" name="Rectangle 8"/>
          <p:cNvSpPr>
            <a:spLocks noChangeArrowheads="1"/>
          </p:cNvSpPr>
          <p:nvPr/>
        </p:nvSpPr>
        <p:spPr bwMode="auto">
          <a:xfrm>
            <a:off x="7320609" y="705499"/>
            <a:ext cx="3722433" cy="646331"/>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en-US" altLang="zh-TW" sz="3600" dirty="0">
                <a:solidFill>
                  <a:srgbClr val="FF0000"/>
                </a:solidFill>
                <a:latin typeface="+mj-ea"/>
                <a:ea typeface="+mj-ea"/>
              </a:rPr>
              <a:t>2.   </a:t>
            </a:r>
            <a:r>
              <a:rPr lang="zh-TW" altLang="en-US" sz="3600" dirty="0">
                <a:solidFill>
                  <a:srgbClr val="FF0000"/>
                </a:solidFill>
                <a:latin typeface="+mj-ea"/>
                <a:ea typeface="+mj-ea"/>
              </a:rPr>
              <a:t>軍國主義抬頭</a:t>
            </a:r>
          </a:p>
        </p:txBody>
      </p:sp>
      <p:sp>
        <p:nvSpPr>
          <p:cNvPr id="10" name="Text Box 5"/>
          <p:cNvSpPr txBox="1">
            <a:spLocks noChangeArrowheads="1"/>
          </p:cNvSpPr>
          <p:nvPr/>
        </p:nvSpPr>
        <p:spPr bwMode="auto">
          <a:xfrm>
            <a:off x="6848674" y="1524406"/>
            <a:ext cx="4666881" cy="1129807"/>
          </a:xfrm>
          <a:prstGeom prst="rect">
            <a:avLst/>
          </a:prstGeom>
          <a:noFill/>
          <a:ln>
            <a:noFill/>
          </a:ln>
          <a:effectLst/>
        </p:spPr>
        <p:txBody>
          <a:bodyPr wrap="square" lIns="10800" tIns="10800" rIns="10800" bIns="10800">
            <a:spAutoFit/>
          </a:bodyPr>
          <a:lstStyle/>
          <a:p>
            <a:pPr marL="342900" indent="-342900">
              <a:buFont typeface="Wingdings" panose="05000000000000000000" pitchFamily="2" charset="2"/>
              <a:buChar char="q"/>
            </a:pPr>
            <a:r>
              <a:rPr lang="zh-TW" altLang="en-US" sz="2400" b="1" dirty="0">
                <a:latin typeface="+mj-ea"/>
                <a:ea typeface="+mj-ea"/>
              </a:rPr>
              <a:t>戰爭為日本帶來巨大權益，好戰軍人和激進派分子極力鼓吹對外擴張，促成軍國主義抬頭</a:t>
            </a:r>
            <a:r>
              <a:rPr lang="zh-TW" altLang="en-US" sz="2400" b="1" dirty="0">
                <a:latin typeface="+mj-ea"/>
              </a:rPr>
              <a:t>。</a:t>
            </a:r>
            <a:endParaRPr lang="en-US" altLang="zh-TW" sz="2400" b="1" dirty="0">
              <a:latin typeface="+mj-ea"/>
            </a:endParaRPr>
          </a:p>
        </p:txBody>
      </p:sp>
      <p:grpSp>
        <p:nvGrpSpPr>
          <p:cNvPr id="15" name="群組 14">
            <a:extLst>
              <a:ext uri="{FF2B5EF4-FFF2-40B4-BE49-F238E27FC236}">
                <a16:creationId xmlns:a16="http://schemas.microsoft.com/office/drawing/2014/main" id="{7920440D-0AA4-4362-9CC9-22C2246284C5}"/>
              </a:ext>
            </a:extLst>
          </p:cNvPr>
          <p:cNvGrpSpPr/>
          <p:nvPr/>
        </p:nvGrpSpPr>
        <p:grpSpPr>
          <a:xfrm>
            <a:off x="5896032" y="2594945"/>
            <a:ext cx="5503996" cy="3433324"/>
            <a:chOff x="999695" y="1307299"/>
            <a:chExt cx="7531375" cy="3968133"/>
          </a:xfrm>
        </p:grpSpPr>
        <p:grpSp>
          <p:nvGrpSpPr>
            <p:cNvPr id="16" name="群組 15">
              <a:extLst>
                <a:ext uri="{FF2B5EF4-FFF2-40B4-BE49-F238E27FC236}">
                  <a16:creationId xmlns:a16="http://schemas.microsoft.com/office/drawing/2014/main" id="{FDAA3CCF-05C6-4B46-BC23-64579D11C3B9}"/>
                </a:ext>
              </a:extLst>
            </p:cNvPr>
            <p:cNvGrpSpPr/>
            <p:nvPr/>
          </p:nvGrpSpPr>
          <p:grpSpPr>
            <a:xfrm>
              <a:off x="999695" y="1307299"/>
              <a:ext cx="5579189" cy="2072657"/>
              <a:chOff x="1254141" y="1307299"/>
              <a:chExt cx="5579189" cy="2072657"/>
            </a:xfrm>
          </p:grpSpPr>
          <p:pic>
            <p:nvPicPr>
              <p:cNvPr id="20" name="Picture 4" descr="Yamagata Aritomo.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1254141" y="1307299"/>
                <a:ext cx="1843137" cy="1843137"/>
              </a:xfrm>
              <a:custGeom>
                <a:avLst/>
                <a:gdLst>
                  <a:gd name="connsiteX0" fmla="*/ 0 w 1843137"/>
                  <a:gd name="connsiteY0" fmla="*/ 0 h 1843137"/>
                  <a:gd name="connsiteX1" fmla="*/ 559085 w 1843137"/>
                  <a:gd name="connsiteY1" fmla="*/ 0 h 1843137"/>
                  <a:gd name="connsiteX2" fmla="*/ 1118170 w 1843137"/>
                  <a:gd name="connsiteY2" fmla="*/ 0 h 1843137"/>
                  <a:gd name="connsiteX3" fmla="*/ 1843137 w 1843137"/>
                  <a:gd name="connsiteY3" fmla="*/ 0 h 1843137"/>
                  <a:gd name="connsiteX4" fmla="*/ 1843137 w 1843137"/>
                  <a:gd name="connsiteY4" fmla="*/ 559085 h 1843137"/>
                  <a:gd name="connsiteX5" fmla="*/ 1843137 w 1843137"/>
                  <a:gd name="connsiteY5" fmla="*/ 1191895 h 1843137"/>
                  <a:gd name="connsiteX6" fmla="*/ 1843137 w 1843137"/>
                  <a:gd name="connsiteY6" fmla="*/ 1843137 h 1843137"/>
                  <a:gd name="connsiteX7" fmla="*/ 1210327 w 1843137"/>
                  <a:gd name="connsiteY7" fmla="*/ 1843137 h 1843137"/>
                  <a:gd name="connsiteX8" fmla="*/ 632810 w 1843137"/>
                  <a:gd name="connsiteY8" fmla="*/ 1843137 h 1843137"/>
                  <a:gd name="connsiteX9" fmla="*/ 0 w 1843137"/>
                  <a:gd name="connsiteY9" fmla="*/ 1843137 h 1843137"/>
                  <a:gd name="connsiteX10" fmla="*/ 0 w 1843137"/>
                  <a:gd name="connsiteY10" fmla="*/ 1210327 h 1843137"/>
                  <a:gd name="connsiteX11" fmla="*/ 0 w 1843137"/>
                  <a:gd name="connsiteY11" fmla="*/ 651242 h 1843137"/>
                  <a:gd name="connsiteX12" fmla="*/ 0 w 1843137"/>
                  <a:gd name="connsiteY12" fmla="*/ 0 h 184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3137" h="1843137" extrusionOk="0">
                    <a:moveTo>
                      <a:pt x="0" y="0"/>
                    </a:moveTo>
                    <a:cubicBezTo>
                      <a:pt x="271680" y="24514"/>
                      <a:pt x="419084" y="-5159"/>
                      <a:pt x="559085" y="0"/>
                    </a:cubicBezTo>
                    <a:cubicBezTo>
                      <a:pt x="699086" y="5159"/>
                      <a:pt x="869012" y="-1043"/>
                      <a:pt x="1118170" y="0"/>
                    </a:cubicBezTo>
                    <a:cubicBezTo>
                      <a:pt x="1367329" y="1043"/>
                      <a:pt x="1532754" y="-2853"/>
                      <a:pt x="1843137" y="0"/>
                    </a:cubicBezTo>
                    <a:cubicBezTo>
                      <a:pt x="1839747" y="152934"/>
                      <a:pt x="1859390" y="308725"/>
                      <a:pt x="1843137" y="559085"/>
                    </a:cubicBezTo>
                    <a:cubicBezTo>
                      <a:pt x="1826884" y="809446"/>
                      <a:pt x="1842399" y="920821"/>
                      <a:pt x="1843137" y="1191895"/>
                    </a:cubicBezTo>
                    <a:cubicBezTo>
                      <a:pt x="1843876" y="1462969"/>
                      <a:pt x="1816253" y="1706003"/>
                      <a:pt x="1843137" y="1843137"/>
                    </a:cubicBezTo>
                    <a:cubicBezTo>
                      <a:pt x="1695932" y="1837462"/>
                      <a:pt x="1346843" y="1838953"/>
                      <a:pt x="1210327" y="1843137"/>
                    </a:cubicBezTo>
                    <a:cubicBezTo>
                      <a:pt x="1073811" y="1847322"/>
                      <a:pt x="791952" y="1840993"/>
                      <a:pt x="632810" y="1843137"/>
                    </a:cubicBezTo>
                    <a:cubicBezTo>
                      <a:pt x="473668" y="1845281"/>
                      <a:pt x="221896" y="1831729"/>
                      <a:pt x="0" y="1843137"/>
                    </a:cubicBezTo>
                    <a:cubicBezTo>
                      <a:pt x="-20243" y="1701306"/>
                      <a:pt x="-3334" y="1405053"/>
                      <a:pt x="0" y="1210327"/>
                    </a:cubicBezTo>
                    <a:cubicBezTo>
                      <a:pt x="3334" y="1015601"/>
                      <a:pt x="-7572" y="890454"/>
                      <a:pt x="0" y="651242"/>
                    </a:cubicBezTo>
                    <a:cubicBezTo>
                      <a:pt x="7572" y="412031"/>
                      <a:pt x="-4281" y="179431"/>
                      <a:pt x="0" y="0"/>
                    </a:cubicBezTo>
                    <a:close/>
                  </a:path>
                </a:pathLst>
              </a:custGeom>
              <a:noFill/>
              <a:ln>
                <a:solidFill>
                  <a:schemeClr val="tx1"/>
                </a:solidFill>
                <a:extLst>
                  <a:ext uri="{C807C97D-BFC1-408E-A445-0C87EB9F89A2}">
                    <ask:lineSketchStyleProps xmlns:ask="http://schemas.microsoft.com/office/drawing/2018/sketchyshapes" xmlns="" sd="492162221">
                      <a:prstGeom prst="rect">
                        <a:avLst/>
                      </a:prstGeom>
                      <ask:type>
                        <ask:lineSketchFreehand/>
                      </ask:type>
                    </ask:lineSketchStyleProps>
                  </a:ext>
                </a:extLst>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1" name="文字方塊 20">
                <a:extLst>
                  <a:ext uri="{FF2B5EF4-FFF2-40B4-BE49-F238E27FC236}">
                    <a16:creationId xmlns:a16="http://schemas.microsoft.com/office/drawing/2014/main" id="{26FF250C-DDDE-4183-8293-003E96CD9FDE}"/>
                  </a:ext>
                </a:extLst>
              </p:cNvPr>
              <p:cNvSpPr txBox="1"/>
              <p:nvPr/>
            </p:nvSpPr>
            <p:spPr>
              <a:xfrm>
                <a:off x="3203457" y="1785943"/>
                <a:ext cx="3629873" cy="1594013"/>
              </a:xfrm>
              <a:prstGeom prst="rect">
                <a:avLst/>
              </a:prstGeom>
              <a:solidFill>
                <a:srgbClr val="C00000"/>
              </a:solidFill>
              <a:ln w="76200">
                <a:solidFill>
                  <a:schemeClr val="accent3">
                    <a:lumMod val="65000"/>
                  </a:schemeClr>
                </a:solidFill>
              </a:ln>
            </p:spPr>
            <p:txBody>
              <a:bodyPr wrap="square" lIns="144000" tIns="180000" rIns="144000" bIns="180000" rtlCol="0">
                <a:spAutoFit/>
              </a:bodyPr>
              <a:lstStyle/>
              <a:p>
                <a:pPr marL="180000">
                  <a:spcBef>
                    <a:spcPts val="600"/>
                  </a:spcBef>
                  <a:spcAft>
                    <a:spcPts val="600"/>
                  </a:spcAft>
                </a:pPr>
                <a:r>
                  <a:rPr lang="zh-TW" altLang="en-US" sz="2000" b="1" dirty="0">
                    <a:solidFill>
                      <a:schemeClr val="bg1"/>
                    </a:solidFill>
                    <a:latin typeface="+mj-ea"/>
                    <a:ea typeface="+mj-ea"/>
                  </a:rPr>
                  <a:t>山縣有朋</a:t>
                </a:r>
                <a:endParaRPr lang="en-US" altLang="zh-TW" sz="2000" b="1" dirty="0">
                  <a:solidFill>
                    <a:schemeClr val="bg1"/>
                  </a:solidFill>
                  <a:latin typeface="+mj-ea"/>
                  <a:ea typeface="+mj-ea"/>
                </a:endParaRPr>
              </a:p>
              <a:p>
                <a:pPr marL="180000">
                  <a:spcBef>
                    <a:spcPts val="600"/>
                  </a:spcBef>
                  <a:spcAft>
                    <a:spcPts val="600"/>
                  </a:spcAft>
                </a:pPr>
                <a:r>
                  <a:rPr lang="zh-TW" altLang="en-US" b="1" dirty="0">
                    <a:solidFill>
                      <a:schemeClr val="bg1"/>
                    </a:solidFill>
                    <a:latin typeface="+mj-ea"/>
                    <a:ea typeface="+mj-ea"/>
                  </a:rPr>
                  <a:t>軍政界元老，明治維新期間提倡對外擴張</a:t>
                </a:r>
                <a:endParaRPr lang="zh-HK" altLang="en-US" b="1" dirty="0">
                  <a:solidFill>
                    <a:schemeClr val="bg1"/>
                  </a:solidFill>
                  <a:latin typeface="+mj-ea"/>
                  <a:ea typeface="+mj-ea"/>
                </a:endParaRPr>
              </a:p>
            </p:txBody>
          </p:sp>
        </p:grpSp>
        <p:grpSp>
          <p:nvGrpSpPr>
            <p:cNvPr id="17" name="群組 16">
              <a:extLst>
                <a:ext uri="{FF2B5EF4-FFF2-40B4-BE49-F238E27FC236}">
                  <a16:creationId xmlns:a16="http://schemas.microsoft.com/office/drawing/2014/main" id="{D6AE91FB-314E-4ADA-9ACA-642DEA06B608}"/>
                </a:ext>
              </a:extLst>
            </p:cNvPr>
            <p:cNvGrpSpPr/>
            <p:nvPr/>
          </p:nvGrpSpPr>
          <p:grpSpPr>
            <a:xfrm>
              <a:off x="2303239" y="3321887"/>
              <a:ext cx="6227831" cy="1953545"/>
              <a:chOff x="2557685" y="3321887"/>
              <a:chExt cx="6227831" cy="1953545"/>
            </a:xfrm>
          </p:grpSpPr>
          <p:sp>
            <p:nvSpPr>
              <p:cNvPr id="19" name="文字方塊 18">
                <a:extLst>
                  <a:ext uri="{FF2B5EF4-FFF2-40B4-BE49-F238E27FC236}">
                    <a16:creationId xmlns:a16="http://schemas.microsoft.com/office/drawing/2014/main" id="{60034B9E-CC09-4807-9007-131041D93D39}"/>
                  </a:ext>
                </a:extLst>
              </p:cNvPr>
              <p:cNvSpPr txBox="1"/>
              <p:nvPr/>
            </p:nvSpPr>
            <p:spPr>
              <a:xfrm>
                <a:off x="2557685" y="3681419"/>
                <a:ext cx="4275644" cy="1594013"/>
              </a:xfrm>
              <a:prstGeom prst="rect">
                <a:avLst/>
              </a:prstGeom>
              <a:solidFill>
                <a:srgbClr val="C00000"/>
              </a:solidFill>
              <a:ln w="76200">
                <a:solidFill>
                  <a:schemeClr val="accent3">
                    <a:lumMod val="65000"/>
                  </a:schemeClr>
                </a:solidFill>
              </a:ln>
            </p:spPr>
            <p:txBody>
              <a:bodyPr wrap="square" lIns="144000" tIns="180000" rIns="144000" bIns="180000" rtlCol="0">
                <a:spAutoFit/>
              </a:bodyPr>
              <a:lstStyle/>
              <a:p>
                <a:pPr marL="180000">
                  <a:spcBef>
                    <a:spcPts val="600"/>
                  </a:spcBef>
                  <a:spcAft>
                    <a:spcPts val="600"/>
                  </a:spcAft>
                </a:pPr>
                <a:r>
                  <a:rPr lang="zh-TW" altLang="en-US" sz="2000" b="1" dirty="0">
                    <a:solidFill>
                      <a:schemeClr val="bg1"/>
                    </a:solidFill>
                    <a:latin typeface="+mj-ea"/>
                    <a:ea typeface="+mj-ea"/>
                  </a:rPr>
                  <a:t>東條英機</a:t>
                </a:r>
                <a:endParaRPr lang="en-US" altLang="zh-TW" sz="2000" b="1" dirty="0">
                  <a:solidFill>
                    <a:schemeClr val="bg1"/>
                  </a:solidFill>
                  <a:latin typeface="+mj-ea"/>
                  <a:ea typeface="+mj-ea"/>
                </a:endParaRPr>
              </a:p>
              <a:p>
                <a:pPr marL="180000">
                  <a:spcBef>
                    <a:spcPts val="600"/>
                  </a:spcBef>
                  <a:spcAft>
                    <a:spcPts val="600"/>
                  </a:spcAft>
                </a:pPr>
                <a:r>
                  <a:rPr lang="zh-TW" altLang="en-US" b="1" dirty="0">
                    <a:solidFill>
                      <a:schemeClr val="bg1"/>
                    </a:solidFill>
                    <a:latin typeface="+mj-ea"/>
                    <a:ea typeface="+mj-ea"/>
                  </a:rPr>
                  <a:t>軍國主義代表人物，</a:t>
                </a:r>
                <a:r>
                  <a:rPr lang="zh-TW" altLang="en-US" b="1" dirty="0">
                    <a:solidFill>
                      <a:schemeClr val="bg1"/>
                    </a:solidFill>
                    <a:latin typeface="+mj-ea"/>
                  </a:rPr>
                  <a:t>二戰期間，</a:t>
                </a:r>
                <a:r>
                  <a:rPr lang="zh-TW" altLang="en-US" b="1" dirty="0">
                    <a:solidFill>
                      <a:schemeClr val="bg1"/>
                    </a:solidFill>
                    <a:latin typeface="+mj-ea"/>
                    <a:ea typeface="+mj-ea"/>
                  </a:rPr>
                  <a:t>策動多個軍事行動</a:t>
                </a:r>
                <a:endParaRPr lang="zh-HK" altLang="en-US" b="1" dirty="0">
                  <a:solidFill>
                    <a:schemeClr val="bg1"/>
                  </a:solidFill>
                  <a:latin typeface="+mj-ea"/>
                  <a:ea typeface="+mj-ea"/>
                </a:endParaRPr>
              </a:p>
            </p:txBody>
          </p:sp>
          <p:pic>
            <p:nvPicPr>
              <p:cNvPr id="18" name="Picture 2" descr="https://upload.wikimedia.org/wikipedia/commons/c/c5/Tojo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6942379" y="3321887"/>
                <a:ext cx="1843137" cy="1843137"/>
              </a:xfrm>
              <a:custGeom>
                <a:avLst/>
                <a:gdLst>
                  <a:gd name="connsiteX0" fmla="*/ 0 w 1843137"/>
                  <a:gd name="connsiteY0" fmla="*/ 0 h 1843137"/>
                  <a:gd name="connsiteX1" fmla="*/ 595948 w 1843137"/>
                  <a:gd name="connsiteY1" fmla="*/ 0 h 1843137"/>
                  <a:gd name="connsiteX2" fmla="*/ 1173464 w 1843137"/>
                  <a:gd name="connsiteY2" fmla="*/ 0 h 1843137"/>
                  <a:gd name="connsiteX3" fmla="*/ 1843137 w 1843137"/>
                  <a:gd name="connsiteY3" fmla="*/ 0 h 1843137"/>
                  <a:gd name="connsiteX4" fmla="*/ 1843137 w 1843137"/>
                  <a:gd name="connsiteY4" fmla="*/ 577516 h 1843137"/>
                  <a:gd name="connsiteX5" fmla="*/ 1843137 w 1843137"/>
                  <a:gd name="connsiteY5" fmla="*/ 1210327 h 1843137"/>
                  <a:gd name="connsiteX6" fmla="*/ 1843137 w 1843137"/>
                  <a:gd name="connsiteY6" fmla="*/ 1843137 h 1843137"/>
                  <a:gd name="connsiteX7" fmla="*/ 1210327 w 1843137"/>
                  <a:gd name="connsiteY7" fmla="*/ 1843137 h 1843137"/>
                  <a:gd name="connsiteX8" fmla="*/ 632810 w 1843137"/>
                  <a:gd name="connsiteY8" fmla="*/ 1843137 h 1843137"/>
                  <a:gd name="connsiteX9" fmla="*/ 0 w 1843137"/>
                  <a:gd name="connsiteY9" fmla="*/ 1843137 h 1843137"/>
                  <a:gd name="connsiteX10" fmla="*/ 0 w 1843137"/>
                  <a:gd name="connsiteY10" fmla="*/ 1284052 h 1843137"/>
                  <a:gd name="connsiteX11" fmla="*/ 0 w 1843137"/>
                  <a:gd name="connsiteY11" fmla="*/ 706536 h 1843137"/>
                  <a:gd name="connsiteX12" fmla="*/ 0 w 1843137"/>
                  <a:gd name="connsiteY12" fmla="*/ 0 h 1843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3137" h="1843137" extrusionOk="0">
                    <a:moveTo>
                      <a:pt x="0" y="0"/>
                    </a:moveTo>
                    <a:cubicBezTo>
                      <a:pt x="293998" y="9269"/>
                      <a:pt x="325996" y="-21429"/>
                      <a:pt x="595948" y="0"/>
                    </a:cubicBezTo>
                    <a:cubicBezTo>
                      <a:pt x="865900" y="21429"/>
                      <a:pt x="1002685" y="-4099"/>
                      <a:pt x="1173464" y="0"/>
                    </a:cubicBezTo>
                    <a:cubicBezTo>
                      <a:pt x="1344243" y="4099"/>
                      <a:pt x="1560369" y="-27247"/>
                      <a:pt x="1843137" y="0"/>
                    </a:cubicBezTo>
                    <a:cubicBezTo>
                      <a:pt x="1866113" y="276272"/>
                      <a:pt x="1865619" y="346545"/>
                      <a:pt x="1843137" y="577516"/>
                    </a:cubicBezTo>
                    <a:cubicBezTo>
                      <a:pt x="1820655" y="808487"/>
                      <a:pt x="1826626" y="1063137"/>
                      <a:pt x="1843137" y="1210327"/>
                    </a:cubicBezTo>
                    <a:cubicBezTo>
                      <a:pt x="1859648" y="1357517"/>
                      <a:pt x="1838645" y="1714533"/>
                      <a:pt x="1843137" y="1843137"/>
                    </a:cubicBezTo>
                    <a:cubicBezTo>
                      <a:pt x="1661461" y="1841058"/>
                      <a:pt x="1452203" y="1857148"/>
                      <a:pt x="1210327" y="1843137"/>
                    </a:cubicBezTo>
                    <a:cubicBezTo>
                      <a:pt x="968451" y="1829127"/>
                      <a:pt x="871144" y="1816040"/>
                      <a:pt x="632810" y="1843137"/>
                    </a:cubicBezTo>
                    <a:cubicBezTo>
                      <a:pt x="394476" y="1870234"/>
                      <a:pt x="217478" y="1823418"/>
                      <a:pt x="0" y="1843137"/>
                    </a:cubicBezTo>
                    <a:cubicBezTo>
                      <a:pt x="10120" y="1659571"/>
                      <a:pt x="-4186" y="1472913"/>
                      <a:pt x="0" y="1284052"/>
                    </a:cubicBezTo>
                    <a:cubicBezTo>
                      <a:pt x="4186" y="1095191"/>
                      <a:pt x="-10334" y="914085"/>
                      <a:pt x="0" y="706536"/>
                    </a:cubicBezTo>
                    <a:cubicBezTo>
                      <a:pt x="10334" y="498987"/>
                      <a:pt x="25389" y="212787"/>
                      <a:pt x="0" y="0"/>
                    </a:cubicBezTo>
                    <a:close/>
                  </a:path>
                </a:pathLst>
              </a:custGeom>
              <a:noFill/>
              <a:ln>
                <a:solidFill>
                  <a:schemeClr val="tx1"/>
                </a:solidFill>
                <a:extLst>
                  <a:ext uri="{C807C97D-BFC1-408E-A445-0C87EB9F89A2}">
                    <ask:lineSketchStyleProps xmlns:ask="http://schemas.microsoft.com/office/drawing/2018/sketchyshapes" xmlns="" sd="1884900037">
                      <a:prstGeom prst="rect">
                        <a:avLst/>
                      </a:prstGeom>
                      <ask:type>
                        <ask:lineSketchFreehand/>
                      </ask:type>
                    </ask:lineSketchStyleProps>
                  </a:ext>
                </a:extLst>
              </a:ln>
              <a:effectLst>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grpSp>
      </p:grpSp>
      <p:pic>
        <p:nvPicPr>
          <p:cNvPr id="1026" name="Picture 2" descr="http://www.gov.cn/lssdjt/00123f379141060a337c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485" y="3518265"/>
            <a:ext cx="3207582" cy="1879643"/>
          </a:xfrm>
          <a:prstGeom prst="rect">
            <a:avLst/>
          </a:prstGeom>
          <a:noFill/>
          <a:extLst>
            <a:ext uri="{909E8E84-426E-40DD-AFC4-6F175D3DCCD1}">
              <a14:hiddenFill xmlns:a14="http://schemas.microsoft.com/office/drawing/2010/main">
                <a:solidFill>
                  <a:srgbClr val="FFFFFF"/>
                </a:solidFill>
              </a14:hiddenFill>
            </a:ext>
          </a:extLst>
        </p:spPr>
      </p:pic>
      <p:sp>
        <p:nvSpPr>
          <p:cNvPr id="22" name="文字方塊 21">
            <a:extLst>
              <a:ext uri="{FF2B5EF4-FFF2-40B4-BE49-F238E27FC236}">
                <a16:creationId xmlns:a16="http://schemas.microsoft.com/office/drawing/2014/main" id="{5BE6A004-5A1B-2053-CC37-510CB4845397}"/>
              </a:ext>
            </a:extLst>
          </p:cNvPr>
          <p:cNvSpPr txBox="1"/>
          <p:nvPr/>
        </p:nvSpPr>
        <p:spPr>
          <a:xfrm>
            <a:off x="713465" y="6488668"/>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zh-TW" altLang="en-US" sz="1400" dirty="0" smtClean="0">
                <a:latin typeface="Times New Roman" panose="02020603050405020304" pitchFamily="18" charset="0"/>
                <a:cs typeface="Times New Roman" panose="02020603050405020304" pitchFamily="18" charset="0"/>
              </a:rPr>
              <a:t>：</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http://www.gov.cn/lssdjt/content_320312.htm</a:t>
            </a:r>
            <a:endParaRPr lang="zh-HK" altLang="en-US" sz="1400" dirty="0"/>
          </a:p>
        </p:txBody>
      </p:sp>
    </p:spTree>
    <p:extLst>
      <p:ext uri="{BB962C8B-B14F-4D97-AF65-F5344CB8AC3E}">
        <p14:creationId xmlns:p14="http://schemas.microsoft.com/office/powerpoint/2010/main" val="3378602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投影片編號版面配置區 5"/>
          <p:cNvSpPr>
            <a:spLocks noGrp="1"/>
          </p:cNvSpPr>
          <p:nvPr>
            <p:ph type="sldNum" sz="quarter" idx="12"/>
          </p:nvPr>
        </p:nvSpPr>
        <p:spPr/>
        <p:txBody>
          <a:bodyPr/>
          <a:lstStyle/>
          <a:p>
            <a:fld id="{7FC7B3A3-4E16-4174-9B17-CE57F99748BC}" type="slidenum">
              <a:rPr lang="en-US" altLang="zh-TW"/>
              <a:pPr/>
              <a:t>12</a:t>
            </a:fld>
            <a:endParaRPr lang="en-US" altLang="zh-TW"/>
          </a:p>
        </p:txBody>
      </p:sp>
      <p:sp>
        <p:nvSpPr>
          <p:cNvPr id="76805" name="Text Box 5"/>
          <p:cNvSpPr txBox="1">
            <a:spLocks noChangeArrowheads="1"/>
          </p:cNvSpPr>
          <p:nvPr/>
        </p:nvSpPr>
        <p:spPr bwMode="auto">
          <a:xfrm>
            <a:off x="6718038" y="2594826"/>
            <a:ext cx="4544865" cy="3653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 tIns="10800" rIns="10800" bIns="10800">
            <a:spAutoFit/>
          </a:bodyPr>
          <a:lstStyle/>
          <a:p>
            <a:pPr marL="342900" indent="-342900">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自</a:t>
            </a:r>
            <a:r>
              <a:rPr lang="en-US" altLang="zh-TW" sz="2400" b="1" dirty="0">
                <a:latin typeface="微軟正黑體" panose="020B0604030504040204" pitchFamily="34" charset="-120"/>
                <a:ea typeface="微軟正黑體" panose="020B0604030504040204" pitchFamily="34" charset="-120"/>
              </a:rPr>
              <a:t>1929</a:t>
            </a:r>
            <a:r>
              <a:rPr lang="zh-TW" altLang="en-US" sz="2400" b="1" dirty="0">
                <a:latin typeface="微軟正黑體" panose="020B0604030504040204" pitchFamily="34" charset="-120"/>
                <a:ea typeface="微軟正黑體" panose="020B0604030504040204" pitchFamily="34" charset="-120"/>
              </a:rPr>
              <a:t>年起，全球經濟出現衰退，日本亦大受打擊，企業紛紛倒閉，失業率高企，社會怨聲載道</a:t>
            </a:r>
          </a:p>
          <a:p>
            <a:pPr marL="342900" indent="-342900">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日本政府無力解決危機，激進分子乘機大力鼓吹侵略</a:t>
            </a:r>
            <a:r>
              <a:rPr lang="zh-TW" altLang="en-US" sz="2400" b="1" dirty="0" smtClean="0">
                <a:latin typeface="微軟正黑體" panose="020B0604030504040204" pitchFamily="34" charset="-120"/>
                <a:ea typeface="微軟正黑體" panose="020B0604030504040204" pitchFamily="34" charset="-120"/>
              </a:rPr>
              <a:t>中國，藉</a:t>
            </a:r>
            <a:r>
              <a:rPr lang="zh-TW" altLang="en-US" sz="2400" b="1" dirty="0">
                <a:latin typeface="微軟正黑體" panose="020B0604030504040204" pitchFamily="34" charset="-120"/>
                <a:ea typeface="微軟正黑體" panose="020B0604030504040204" pitchFamily="34" charset="-120"/>
              </a:rPr>
              <a:t>此轉移國民視線，並通過掠奪中國資源與市場，以紓緩國內經濟壓力</a:t>
            </a:r>
          </a:p>
          <a:p>
            <a:endParaRPr lang="zh-TW" altLang="en-US" sz="2000" dirty="0">
              <a:latin typeface="+mj-ea"/>
              <a:ea typeface="+mj-ea"/>
            </a:endParaRPr>
          </a:p>
        </p:txBody>
      </p:sp>
      <p:sp>
        <p:nvSpPr>
          <p:cNvPr id="11" name="Rectangle 4"/>
          <p:cNvSpPr>
            <a:spLocks noChangeArrowheads="1"/>
          </p:cNvSpPr>
          <p:nvPr/>
        </p:nvSpPr>
        <p:spPr bwMode="auto">
          <a:xfrm>
            <a:off x="3846453" y="115712"/>
            <a:ext cx="46101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algn="l"/>
            <a:r>
              <a:rPr lang="zh-TW" altLang="en-US" sz="3200" b="1" dirty="0">
                <a:solidFill>
                  <a:srgbClr val="006699"/>
                </a:solidFill>
                <a:ea typeface="標楷體" panose="03000509000000000000" pitchFamily="65" charset="-120"/>
              </a:rPr>
              <a:t>　</a:t>
            </a:r>
            <a:r>
              <a:rPr lang="zh-TW" altLang="en-US" sz="4000" b="1" dirty="0">
                <a:solidFill>
                  <a:srgbClr val="006699"/>
                </a:solidFill>
                <a:latin typeface="微軟正黑體" panose="020B0604030504040204" pitchFamily="34" charset="-120"/>
                <a:ea typeface="微軟正黑體" panose="020B0604030504040204" pitchFamily="34" charset="-120"/>
              </a:rPr>
              <a:t>日本侵華的背景</a:t>
            </a:r>
          </a:p>
        </p:txBody>
      </p:sp>
      <p:sp>
        <p:nvSpPr>
          <p:cNvPr id="13" name="Rectangle 8"/>
          <p:cNvSpPr>
            <a:spLocks noChangeArrowheads="1"/>
          </p:cNvSpPr>
          <p:nvPr/>
        </p:nvSpPr>
        <p:spPr bwMode="auto">
          <a:xfrm>
            <a:off x="2804147" y="930212"/>
            <a:ext cx="7393532" cy="646331"/>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defTabSz="914400"/>
            <a:r>
              <a:rPr lang="en-US" altLang="zh-TW" sz="3600" dirty="0">
                <a:solidFill>
                  <a:srgbClr val="FF0000"/>
                </a:solidFill>
                <a:latin typeface="微軟正黑體" panose="020B0604030504040204" pitchFamily="34" charset="-120"/>
                <a:ea typeface="微軟正黑體" panose="020B0604030504040204" pitchFamily="34" charset="-120"/>
              </a:rPr>
              <a:t>3. </a:t>
            </a:r>
            <a:r>
              <a:rPr lang="zh-TW" altLang="en-US" sz="3200" dirty="0">
                <a:solidFill>
                  <a:srgbClr val="FF0000"/>
                </a:solidFill>
                <a:latin typeface="微軟正黑體" panose="020B0604030504040204" pitchFamily="34" charset="-120"/>
                <a:ea typeface="微軟正黑體" panose="020B0604030504040204" pitchFamily="34" charset="-120"/>
              </a:rPr>
              <a:t>世界經濟不景    </a:t>
            </a:r>
            <a:r>
              <a:rPr lang="en-US" altLang="zh-TW" sz="3200" dirty="0">
                <a:solidFill>
                  <a:srgbClr val="FF0000"/>
                </a:solidFill>
                <a:latin typeface="微軟正黑體" panose="020B0604030504040204" pitchFamily="34" charset="-120"/>
                <a:ea typeface="微軟正黑體" panose="020B0604030504040204" pitchFamily="34" charset="-120"/>
              </a:rPr>
              <a:t>4.</a:t>
            </a:r>
            <a:r>
              <a:rPr lang="zh-TW" altLang="en-US" sz="3200" kern="0" dirty="0">
                <a:solidFill>
                  <a:srgbClr val="FF0000"/>
                </a:solidFill>
                <a:latin typeface="微軟正黑體" panose="020B0604030504040204" pitchFamily="34" charset="-120"/>
                <a:ea typeface="微軟正黑體" panose="020B0604030504040204" pitchFamily="34" charset="-120"/>
              </a:rPr>
              <a:t>侵華解決國內問題</a:t>
            </a:r>
            <a:endParaRPr lang="en-US" altLang="zh-HK" sz="3200" kern="0" dirty="0">
              <a:solidFill>
                <a:srgbClr val="FF0000"/>
              </a:solidFill>
              <a:latin typeface="微軟正黑體" panose="020B0604030504040204" pitchFamily="34" charset="-120"/>
              <a:ea typeface="微軟正黑體" panose="020B0604030504040204" pitchFamily="34" charset="-120"/>
            </a:endParaRPr>
          </a:p>
        </p:txBody>
      </p:sp>
      <p:sp>
        <p:nvSpPr>
          <p:cNvPr id="14" name="Rectangle 8"/>
          <p:cNvSpPr>
            <a:spLocks noChangeArrowheads="1"/>
          </p:cNvSpPr>
          <p:nvPr/>
        </p:nvSpPr>
        <p:spPr bwMode="auto">
          <a:xfrm>
            <a:off x="1170775" y="5210315"/>
            <a:ext cx="4980728" cy="1015663"/>
          </a:xfrm>
          <a:prstGeom prst="rect">
            <a:avLst/>
          </a:prstGeom>
          <a:solidFill>
            <a:schemeClr val="bg1"/>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美國華爾街</a:t>
            </a:r>
            <a:endParaRPr lang="en-US" altLang="zh-TW"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endParaRPr>
          </a:p>
          <a:p>
            <a:pPr algn="ctr"/>
            <a:r>
              <a:rPr lang="en-US" altLang="zh-TW"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1929</a:t>
            </a:r>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年</a:t>
            </a:r>
            <a:r>
              <a:rPr lang="en-US" altLang="zh-TW"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10</a:t>
            </a:r>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月，美國股票市場崩潰，觸發美國以致全球各國經濟陷入長期衰退。</a:t>
            </a:r>
          </a:p>
        </p:txBody>
      </p:sp>
      <p:pic>
        <p:nvPicPr>
          <p:cNvPr id="3" name="圖片 2">
            <a:extLst>
              <a:ext uri="{FF2B5EF4-FFF2-40B4-BE49-F238E27FC236}">
                <a16:creationId xmlns:a16="http://schemas.microsoft.com/office/drawing/2014/main" id="{EB690ACD-5420-0940-9265-F6030FE7D623}"/>
              </a:ext>
            </a:extLst>
          </p:cNvPr>
          <p:cNvPicPr>
            <a:picLocks noChangeAspect="1"/>
          </p:cNvPicPr>
          <p:nvPr/>
        </p:nvPicPr>
        <p:blipFill rotWithShape="1">
          <a:blip r:embed="rId2"/>
          <a:srcRect l="2626" t="34034" r="76999" b="27440"/>
          <a:stretch/>
        </p:blipFill>
        <p:spPr>
          <a:xfrm>
            <a:off x="1447504" y="1845936"/>
            <a:ext cx="4544865" cy="3094986"/>
          </a:xfrm>
          <a:prstGeom prst="rect">
            <a:avLst/>
          </a:prstGeom>
        </p:spPr>
      </p:pic>
      <p:sp>
        <p:nvSpPr>
          <p:cNvPr id="5" name="文字方塊 4">
            <a:extLst>
              <a:ext uri="{FF2B5EF4-FFF2-40B4-BE49-F238E27FC236}">
                <a16:creationId xmlns:a16="http://schemas.microsoft.com/office/drawing/2014/main" id="{5BE6A004-5A1B-2053-CC37-510CB4845397}"/>
              </a:ext>
            </a:extLst>
          </p:cNvPr>
          <p:cNvSpPr txBox="1"/>
          <p:nvPr/>
        </p:nvSpPr>
        <p:spPr>
          <a:xfrm>
            <a:off x="713465" y="6488668"/>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歷史影像中的近代中國</a:t>
            </a:r>
            <a:r>
              <a:rPr lang="en-US" altLang="zh-TW" sz="1400" dirty="0">
                <a:latin typeface="Times New Roman" panose="02020603050405020304" pitchFamily="18" charset="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徐宗懋藏品選</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p>
        </p:txBody>
      </p:sp>
      <p:sp>
        <p:nvSpPr>
          <p:cNvPr id="9" name="Rectangle 8"/>
          <p:cNvSpPr>
            <a:spLocks noChangeArrowheads="1"/>
          </p:cNvSpPr>
          <p:nvPr/>
        </p:nvSpPr>
        <p:spPr bwMode="auto">
          <a:xfrm>
            <a:off x="0" y="1783617"/>
            <a:ext cx="12103510" cy="784830"/>
          </a:xfrm>
          <a:prstGeom prst="rect">
            <a:avLst/>
          </a:prstGeom>
          <a:solidFill>
            <a:srgbClr val="FFFF00"/>
          </a:solidFill>
          <a:ln w="38100">
            <a:solidFill>
              <a:srgbClr val="003366"/>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zh-TW" altLang="en-US" sz="4500" dirty="0">
                <a:latin typeface="+mj-ea"/>
                <a:ea typeface="+mj-ea"/>
              </a:rPr>
              <a:t>日本為了保障自身的利益，加緊對中國侵掠！</a:t>
            </a:r>
            <a:endParaRPr lang="zh-TW" altLang="en-US" sz="4500" dirty="0">
              <a:solidFill>
                <a:srgbClr val="FF3300"/>
              </a:solidFill>
              <a:latin typeface="+mj-ea"/>
              <a:ea typeface="+mj-ea"/>
            </a:endParaRPr>
          </a:p>
        </p:txBody>
      </p:sp>
    </p:spTree>
    <p:extLst>
      <p:ext uri="{BB962C8B-B14F-4D97-AF65-F5344CB8AC3E}">
        <p14:creationId xmlns:p14="http://schemas.microsoft.com/office/powerpoint/2010/main" val="199762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88000"/>
                <a:lumMod val="98000"/>
              </a:schemeClr>
            </a:gs>
          </a:gsLst>
          <a:lin ang="5400000" scaled="0"/>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E15C149-52C8-4918-9ED9-ABE8F23C3F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FF755A"/>
          </a:solidFill>
          <a:ln>
            <a:noFill/>
          </a:ln>
          <a:effectLst>
            <a:innerShdw blurRad="63500" dist="254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0" name="Rectangle 39">
            <a:extLst>
              <a:ext uri="{FF2B5EF4-FFF2-40B4-BE49-F238E27FC236}">
                <a16:creationId xmlns:a16="http://schemas.microsoft.com/office/drawing/2014/main" id="{7FF4C884-BB12-4BB5-8FE6-DD2A2F1A0E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solidFill>
            <a:schemeClr val="bg2">
              <a:lumMod val="90000"/>
              <a:lumOff val="10000"/>
            </a:schemeClr>
          </a:solidFill>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
        <p:nvSpPr>
          <p:cNvPr id="42" name="Rectangle 41">
            <a:extLst>
              <a:ext uri="{FF2B5EF4-FFF2-40B4-BE49-F238E27FC236}">
                <a16:creationId xmlns:a16="http://schemas.microsoft.com/office/drawing/2014/main" id="{886AEC2C-60F0-42F3-B01C-DE5AF49E79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862" y="164592"/>
            <a:ext cx="7205472" cy="6528816"/>
          </a:xfrm>
          <a:prstGeom prst="rect">
            <a:avLst/>
          </a:prstGeom>
          <a:noFill/>
          <a:ln w="15875" cap="flat">
            <a:solidFill>
              <a:srgbClr val="FF755A"/>
            </a:solidFill>
            <a:miter lim="800000"/>
          </a:ln>
          <a:effectLst/>
        </p:spPr>
        <p:style>
          <a:lnRef idx="1">
            <a:schemeClr val="accent1"/>
          </a:lnRef>
          <a:fillRef idx="3">
            <a:schemeClr val="accent1"/>
          </a:fillRef>
          <a:effectRef idx="2">
            <a:schemeClr val="accent1"/>
          </a:effectRef>
          <a:fontRef idx="minor">
            <a:schemeClr val="lt1"/>
          </a:fontRef>
        </p:style>
      </p:sp>
      <p:sp>
        <p:nvSpPr>
          <p:cNvPr id="7" name="矩形 6"/>
          <p:cNvSpPr/>
          <p:nvPr/>
        </p:nvSpPr>
        <p:spPr>
          <a:xfrm>
            <a:off x="5294375" y="670561"/>
            <a:ext cx="6271075" cy="3708400"/>
          </a:xfrm>
          <a:prstGeom prst="rect">
            <a:avLst/>
          </a:prstGeom>
        </p:spPr>
        <p:txBody>
          <a:bodyPr vert="horz" lIns="91440" tIns="45720" rIns="91440" bIns="45720" rtlCol="0" anchor="b">
            <a:normAutofit/>
          </a:bodyPr>
          <a:lstStyle/>
          <a:p>
            <a:pPr algn="ctr">
              <a:spcBef>
                <a:spcPct val="0"/>
              </a:spcBef>
              <a:spcAft>
                <a:spcPts val="600"/>
              </a:spcAft>
            </a:pPr>
            <a:r>
              <a:rPr lang="en-US" altLang="zh-TW" sz="5400" b="1">
                <a:ln w="3175" cmpd="sng">
                  <a:noFill/>
                </a:ln>
                <a:solidFill>
                  <a:schemeClr val="tx1">
                    <a:lumMod val="85000"/>
                    <a:lumOff val="15000"/>
                  </a:schemeClr>
                </a:solidFill>
                <a:latin typeface="+mj-lt"/>
                <a:ea typeface="+mj-ea"/>
                <a:cs typeface="+mj-cs"/>
              </a:rPr>
              <a:t>1930</a:t>
            </a:r>
            <a:r>
              <a:rPr lang="zh-TW" altLang="en-US" sz="5400" b="1">
                <a:ln w="3175" cmpd="sng">
                  <a:noFill/>
                </a:ln>
                <a:solidFill>
                  <a:schemeClr val="tx1">
                    <a:lumMod val="85000"/>
                    <a:lumOff val="15000"/>
                  </a:schemeClr>
                </a:solidFill>
                <a:latin typeface="+mj-lt"/>
                <a:ea typeface="+mj-ea"/>
                <a:cs typeface="+mj-cs"/>
              </a:rPr>
              <a:t>年代</a:t>
            </a:r>
            <a:endParaRPr lang="en-US" altLang="zh-TW" sz="5400" b="1">
              <a:ln w="3175" cmpd="sng">
                <a:noFill/>
              </a:ln>
              <a:solidFill>
                <a:schemeClr val="tx1">
                  <a:lumMod val="85000"/>
                  <a:lumOff val="15000"/>
                </a:schemeClr>
              </a:solidFill>
              <a:latin typeface="+mj-lt"/>
              <a:ea typeface="+mj-ea"/>
              <a:cs typeface="+mj-cs"/>
            </a:endParaRPr>
          </a:p>
          <a:p>
            <a:pPr algn="ctr">
              <a:spcBef>
                <a:spcPct val="0"/>
              </a:spcBef>
              <a:spcAft>
                <a:spcPts val="600"/>
              </a:spcAft>
            </a:pPr>
            <a:r>
              <a:rPr lang="zh-TW" altLang="en-US" sz="5400" b="1">
                <a:ln w="3175" cmpd="sng">
                  <a:noFill/>
                </a:ln>
                <a:solidFill>
                  <a:schemeClr val="tx1">
                    <a:lumMod val="85000"/>
                    <a:lumOff val="15000"/>
                  </a:schemeClr>
                </a:solidFill>
                <a:latin typeface="+mj-lt"/>
                <a:ea typeface="+mj-ea"/>
                <a:cs typeface="+mj-cs"/>
              </a:rPr>
              <a:t>日本如何展開侵略？</a:t>
            </a:r>
            <a:endParaRPr lang="en-US" altLang="zh-TW" sz="5400">
              <a:ln w="3175" cmpd="sng">
                <a:noFill/>
              </a:ln>
              <a:solidFill>
                <a:schemeClr val="tx1">
                  <a:lumMod val="85000"/>
                  <a:lumOff val="15000"/>
                </a:schemeClr>
              </a:solidFill>
              <a:latin typeface="+mj-lt"/>
              <a:ea typeface="+mj-ea"/>
              <a:cs typeface="+mj-cs"/>
            </a:endParaRPr>
          </a:p>
        </p:txBody>
      </p:sp>
      <p:pic>
        <p:nvPicPr>
          <p:cNvPr id="2" name="Picture 2" descr="https://www.ccdi.gov.cn/yaowen/202009/W020200918299429187420.jpg">
            <a:extLst>
              <a:ext uri="{FF2B5EF4-FFF2-40B4-BE49-F238E27FC236}">
                <a16:creationId xmlns:a16="http://schemas.microsoft.com/office/drawing/2014/main" id="{DD913165-2D4B-415E-59A8-74AE32186D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l="34015" r="22610"/>
          <a:stretch/>
        </p:blipFill>
        <p:spPr bwMode="auto">
          <a:xfrm>
            <a:off x="306954" y="320040"/>
            <a:ext cx="4040388" cy="6217920"/>
          </a:xfrm>
          <a:prstGeom prst="rect">
            <a:avLst/>
          </a:prstGeom>
          <a:ln w="7620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7569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cxnSp>
        <p:nvCxnSpPr>
          <p:cNvPr id="9" name="直線接點 8"/>
          <p:cNvCxnSpPr>
            <a:cxnSpLocks/>
          </p:cNvCxnSpPr>
          <p:nvPr/>
        </p:nvCxnSpPr>
        <p:spPr>
          <a:xfrm>
            <a:off x="885371" y="3429000"/>
            <a:ext cx="10479315" cy="0"/>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4" name="圖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85" y="2849364"/>
            <a:ext cx="1054521" cy="646123"/>
          </a:xfrm>
          <a:prstGeom prst="rect">
            <a:avLst/>
          </a:prstGeom>
        </p:spPr>
      </p:pic>
      <p:pic>
        <p:nvPicPr>
          <p:cNvPr id="15" name="圖片 14"/>
          <p:cNvPicPr>
            <a:picLocks noChangeAspect="1"/>
          </p:cNvPicPr>
          <p:nvPr/>
        </p:nvPicPr>
        <p:blipFill>
          <a:blip r:embed="rId4"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943745" y="3167453"/>
            <a:ext cx="458093" cy="531666"/>
          </a:xfrm>
          <a:prstGeom prst="rect">
            <a:avLst/>
          </a:prstGeom>
        </p:spPr>
      </p:pic>
      <p:pic>
        <p:nvPicPr>
          <p:cNvPr id="20" name="圖片 19"/>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20407" y="3158970"/>
            <a:ext cx="457200" cy="530352"/>
          </a:xfrm>
          <a:prstGeom prst="rect">
            <a:avLst/>
          </a:prstGeom>
        </p:spPr>
      </p:pic>
      <p:pic>
        <p:nvPicPr>
          <p:cNvPr id="21" name="圖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4119" y="3470290"/>
            <a:ext cx="1054521" cy="646123"/>
          </a:xfrm>
          <a:prstGeom prst="rect">
            <a:avLst/>
          </a:prstGeom>
        </p:spPr>
      </p:pic>
      <p:grpSp>
        <p:nvGrpSpPr>
          <p:cNvPr id="7" name="群組 6">
            <a:extLst>
              <a:ext uri="{FF2B5EF4-FFF2-40B4-BE49-F238E27FC236}">
                <a16:creationId xmlns:a16="http://schemas.microsoft.com/office/drawing/2014/main" id="{35B777A3-090C-F3A8-D054-D387E05CED27}"/>
              </a:ext>
            </a:extLst>
          </p:cNvPr>
          <p:cNvGrpSpPr/>
          <p:nvPr/>
        </p:nvGrpSpPr>
        <p:grpSpPr>
          <a:xfrm>
            <a:off x="1317696" y="5125979"/>
            <a:ext cx="1710190" cy="763765"/>
            <a:chOff x="2540606" y="4689141"/>
            <a:chExt cx="1710190" cy="763765"/>
          </a:xfrm>
        </p:grpSpPr>
        <p:pic>
          <p:nvPicPr>
            <p:cNvPr id="22" name="圖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7681" y="4689141"/>
              <a:ext cx="1603115" cy="493735"/>
            </a:xfrm>
            <a:prstGeom prst="rect">
              <a:avLst/>
            </a:prstGeom>
          </p:spPr>
        </p:pic>
        <p:pic>
          <p:nvPicPr>
            <p:cNvPr id="23" name="圖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606" y="4959171"/>
              <a:ext cx="1657975" cy="493735"/>
            </a:xfrm>
            <a:prstGeom prst="rect">
              <a:avLst/>
            </a:prstGeom>
          </p:spPr>
        </p:pic>
      </p:grpSp>
      <p:pic>
        <p:nvPicPr>
          <p:cNvPr id="24" name="圖片 23"/>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86030" y="3168678"/>
            <a:ext cx="457200" cy="530352"/>
          </a:xfrm>
          <a:prstGeom prst="rect">
            <a:avLst/>
          </a:prstGeom>
        </p:spPr>
      </p:pic>
      <p:pic>
        <p:nvPicPr>
          <p:cNvPr id="25" name="圖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5442" y="2890387"/>
            <a:ext cx="1054521" cy="646123"/>
          </a:xfrm>
          <a:prstGeom prst="rect">
            <a:avLst/>
          </a:prstGeom>
        </p:spPr>
      </p:pic>
      <p:pic>
        <p:nvPicPr>
          <p:cNvPr id="27" name="圖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3862" y="4073442"/>
            <a:ext cx="2023705" cy="768032"/>
          </a:xfrm>
          <a:prstGeom prst="rect">
            <a:avLst/>
          </a:prstGeom>
        </p:spPr>
      </p:pic>
      <p:pic>
        <p:nvPicPr>
          <p:cNvPr id="28" name="圖片 27"/>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49282" y="3169545"/>
            <a:ext cx="457200" cy="530352"/>
          </a:xfrm>
          <a:prstGeom prst="rect">
            <a:avLst/>
          </a:prstGeom>
        </p:spPr>
      </p:pic>
      <p:pic>
        <p:nvPicPr>
          <p:cNvPr id="29" name="圖片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7736" y="3474006"/>
            <a:ext cx="1054521" cy="646123"/>
          </a:xfrm>
          <a:prstGeom prst="rect">
            <a:avLst/>
          </a:prstGeom>
        </p:spPr>
      </p:pic>
      <p:pic>
        <p:nvPicPr>
          <p:cNvPr id="30" name="圖片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22487" y="5125979"/>
            <a:ext cx="2023705" cy="768032"/>
          </a:xfrm>
          <a:prstGeom prst="rect">
            <a:avLst/>
          </a:prstGeom>
        </p:spPr>
      </p:pic>
      <p:pic>
        <p:nvPicPr>
          <p:cNvPr id="31" name="圖片 30"/>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81065" y="3163824"/>
            <a:ext cx="457200" cy="530352"/>
          </a:xfrm>
          <a:prstGeom prst="rect">
            <a:avLst/>
          </a:prstGeom>
        </p:spPr>
      </p:pic>
      <p:pic>
        <p:nvPicPr>
          <p:cNvPr id="32" name="圖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9288" y="2878990"/>
            <a:ext cx="1054521" cy="646123"/>
          </a:xfrm>
          <a:prstGeom prst="rect">
            <a:avLst/>
          </a:prstGeom>
        </p:spPr>
      </p:pic>
      <p:pic>
        <p:nvPicPr>
          <p:cNvPr id="34" name="圖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84695" y="3991993"/>
            <a:ext cx="2023705" cy="1042330"/>
          </a:xfrm>
          <a:prstGeom prst="rect">
            <a:avLst/>
          </a:prstGeom>
        </p:spPr>
      </p:pic>
      <p:pic>
        <p:nvPicPr>
          <p:cNvPr id="35" name="圖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43667" y="5161064"/>
            <a:ext cx="2023705" cy="768032"/>
          </a:xfrm>
          <a:prstGeom prst="rect">
            <a:avLst/>
          </a:prstGeom>
        </p:spPr>
      </p:pic>
      <p:pic>
        <p:nvPicPr>
          <p:cNvPr id="36" name="圖片 35"/>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114075" y="3163824"/>
            <a:ext cx="457200" cy="530352"/>
          </a:xfrm>
          <a:prstGeom prst="rect">
            <a:avLst/>
          </a:prstGeom>
        </p:spPr>
      </p:pic>
      <p:pic>
        <p:nvPicPr>
          <p:cNvPr id="37" name="圖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06191" y="3474006"/>
            <a:ext cx="1054521" cy="646123"/>
          </a:xfrm>
          <a:prstGeom prst="rect">
            <a:avLst/>
          </a:prstGeom>
        </p:spPr>
      </p:pic>
      <p:pic>
        <p:nvPicPr>
          <p:cNvPr id="38" name="圖片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478985" y="4399940"/>
            <a:ext cx="2023705" cy="768032"/>
          </a:xfrm>
          <a:prstGeom prst="rect">
            <a:avLst/>
          </a:prstGeom>
        </p:spPr>
      </p:pic>
      <p:pic>
        <p:nvPicPr>
          <p:cNvPr id="39" name="圖片 38"/>
          <p:cNvPicPr>
            <a:picLocks noChangeAspect="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052572" y="3187019"/>
            <a:ext cx="457200" cy="530352"/>
          </a:xfrm>
          <a:prstGeom prst="rect">
            <a:avLst/>
          </a:prstGeom>
        </p:spPr>
      </p:pic>
      <p:pic>
        <p:nvPicPr>
          <p:cNvPr id="41" name="圖片 4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88959" y="2499964"/>
            <a:ext cx="4194125" cy="493735"/>
          </a:xfrm>
          <a:prstGeom prst="rect">
            <a:avLst/>
          </a:prstGeom>
        </p:spPr>
      </p:pic>
      <p:pic>
        <p:nvPicPr>
          <p:cNvPr id="42" name="圖片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83084" y="2878991"/>
            <a:ext cx="1054521" cy="646123"/>
          </a:xfrm>
          <a:prstGeom prst="rect">
            <a:avLst/>
          </a:prstGeom>
        </p:spPr>
      </p:pic>
      <p:sp>
        <p:nvSpPr>
          <p:cNvPr id="33" name="橢圓 32"/>
          <p:cNvSpPr>
            <a:spLocks noChangeArrowheads="1"/>
          </p:cNvSpPr>
          <p:nvPr/>
        </p:nvSpPr>
        <p:spPr bwMode="auto">
          <a:xfrm>
            <a:off x="444456" y="2849364"/>
            <a:ext cx="1150938" cy="6842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grpSp>
        <p:nvGrpSpPr>
          <p:cNvPr id="6" name="群組 5">
            <a:extLst>
              <a:ext uri="{FF2B5EF4-FFF2-40B4-BE49-F238E27FC236}">
                <a16:creationId xmlns:a16="http://schemas.microsoft.com/office/drawing/2014/main" id="{ED98E3CD-6F38-ADC7-939B-A88242C2404D}"/>
              </a:ext>
            </a:extLst>
          </p:cNvPr>
          <p:cNvGrpSpPr/>
          <p:nvPr/>
        </p:nvGrpSpPr>
        <p:grpSpPr>
          <a:xfrm>
            <a:off x="442755" y="4130374"/>
            <a:ext cx="1662706" cy="763765"/>
            <a:chOff x="1749146" y="4014066"/>
            <a:chExt cx="1662706" cy="763765"/>
          </a:xfrm>
        </p:grpSpPr>
        <p:pic>
          <p:nvPicPr>
            <p:cNvPr id="17" name="圖片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864540" y="4014066"/>
              <a:ext cx="1400619" cy="493735"/>
            </a:xfrm>
            <a:prstGeom prst="rect">
              <a:avLst/>
            </a:prstGeom>
          </p:spPr>
        </p:pic>
        <p:pic>
          <p:nvPicPr>
            <p:cNvPr id="19" name="圖片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49146" y="4284096"/>
              <a:ext cx="1601550" cy="493735"/>
            </a:xfrm>
            <a:prstGeom prst="rect">
              <a:avLst/>
            </a:prstGeom>
          </p:spPr>
        </p:pic>
        <p:sp>
          <p:nvSpPr>
            <p:cNvPr id="40" name="圓角矩形 39"/>
            <p:cNvSpPr>
              <a:spLocks noChangeArrowheads="1"/>
            </p:cNvSpPr>
            <p:nvPr/>
          </p:nvSpPr>
          <p:spPr bwMode="auto">
            <a:xfrm>
              <a:off x="1808737" y="4040570"/>
              <a:ext cx="1603115" cy="647700"/>
            </a:xfrm>
            <a:prstGeom prst="roundRect">
              <a:avLst>
                <a:gd name="adj" fmla="val 16667"/>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grpSp>
      <p:sp>
        <p:nvSpPr>
          <p:cNvPr id="8" name="文字方塊 7">
            <a:extLst>
              <a:ext uri="{FF2B5EF4-FFF2-40B4-BE49-F238E27FC236}">
                <a16:creationId xmlns:a16="http://schemas.microsoft.com/office/drawing/2014/main" id="{8B2C9E18-3E0E-D2E1-BB2B-59AC8EB81B14}"/>
              </a:ext>
            </a:extLst>
          </p:cNvPr>
          <p:cNvSpPr txBox="1"/>
          <p:nvPr/>
        </p:nvSpPr>
        <p:spPr>
          <a:xfrm>
            <a:off x="6755019" y="1049701"/>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年以後較重大事件舉隅</a:t>
            </a:r>
            <a:endParaRPr lang="zh-HK" altLang="en-US" sz="2400" b="1" dirty="0">
              <a:latin typeface="+mj-ea"/>
              <a:ea typeface="+mj-ea"/>
            </a:endParaRPr>
          </a:p>
        </p:txBody>
      </p:sp>
      <p:sp>
        <p:nvSpPr>
          <p:cNvPr id="2" name="文字方塊 1"/>
          <p:cNvSpPr txBox="1"/>
          <p:nvPr/>
        </p:nvSpPr>
        <p:spPr>
          <a:xfrm>
            <a:off x="9881960" y="3621049"/>
            <a:ext cx="1800494" cy="646331"/>
          </a:xfrm>
          <a:prstGeom prst="rect">
            <a:avLst/>
          </a:prstGeom>
          <a:noFill/>
        </p:spPr>
        <p:txBody>
          <a:bodyPr wrap="none" rtlCol="0">
            <a:spAutoFit/>
          </a:bodyPr>
          <a:lstStyle/>
          <a:p>
            <a:pPr algn="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日本無條件投降</a:t>
            </a:r>
            <a:endParaRPr lang="zh-HK"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中國</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抗戰</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勝利</a:t>
            </a:r>
            <a:endPar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748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1524000" y="24384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altLang="zh-TW" sz="3200" dirty="0"/>
          </a:p>
        </p:txBody>
      </p:sp>
      <p:sp>
        <p:nvSpPr>
          <p:cNvPr id="15" name="標題 1"/>
          <p:cNvSpPr>
            <a:spLocks noGrp="1"/>
          </p:cNvSpPr>
          <p:nvPr>
            <p:ph type="body" sz="half" idx="2"/>
          </p:nvPr>
        </p:nvSpPr>
        <p:spPr>
          <a:xfrm>
            <a:off x="906941" y="584900"/>
            <a:ext cx="5483697" cy="6916739"/>
          </a:xfrm>
        </p:spPr>
        <p:txBody>
          <a:bodyPr>
            <a:noAutofit/>
          </a:bodyPr>
          <a:lstStyle/>
          <a:p>
            <a:r>
              <a:rPr lang="zh-TW" altLang="en-US" sz="3000" b="1" dirty="0">
                <a:solidFill>
                  <a:srgbClr val="0070C0"/>
                </a:solidFill>
                <a:latin typeface="+mj-ea"/>
                <a:ea typeface="+mj-ea"/>
              </a:rPr>
              <a:t>九一八事變</a:t>
            </a:r>
            <a:endParaRPr lang="en-US" altLang="zh-TW" sz="3000" b="1" dirty="0">
              <a:solidFill>
                <a:srgbClr val="0070C0"/>
              </a:solidFill>
              <a:latin typeface="+mj-ea"/>
              <a:ea typeface="+mj-ea"/>
            </a:endParaRPr>
          </a:p>
          <a:p>
            <a:pPr algn="just">
              <a:lnSpc>
                <a:spcPts val="4000"/>
              </a:lnSpc>
            </a:pPr>
            <a:r>
              <a:rPr lang="en-US" altLang="zh-TW" sz="2400" b="1" dirty="0">
                <a:solidFill>
                  <a:srgbClr val="002060"/>
                </a:solidFill>
                <a:latin typeface="+mj-ea"/>
                <a:ea typeface="+mj-ea"/>
              </a:rPr>
              <a:t>1931</a:t>
            </a:r>
            <a:r>
              <a:rPr lang="zh-TW" altLang="en-US" sz="2400" b="1" dirty="0">
                <a:solidFill>
                  <a:srgbClr val="002060"/>
                </a:solidFill>
                <a:latin typeface="+mj-ea"/>
                <a:ea typeface="+mj-ea"/>
              </a:rPr>
              <a:t>年</a:t>
            </a:r>
            <a:r>
              <a:rPr lang="en-US" altLang="zh-TW" sz="2400" b="1" dirty="0">
                <a:solidFill>
                  <a:srgbClr val="002060"/>
                </a:solidFill>
                <a:latin typeface="+mj-ea"/>
                <a:ea typeface="+mj-ea"/>
              </a:rPr>
              <a:t>9</a:t>
            </a:r>
            <a:r>
              <a:rPr lang="zh-TW" altLang="en-US" sz="2400" b="1" dirty="0">
                <a:solidFill>
                  <a:srgbClr val="002060"/>
                </a:solidFill>
                <a:latin typeface="+mj-ea"/>
                <a:ea typeface="+mj-ea"/>
              </a:rPr>
              <a:t>月</a:t>
            </a:r>
            <a:r>
              <a:rPr lang="en-US" altLang="zh-TW" sz="2400" b="1" dirty="0">
                <a:solidFill>
                  <a:srgbClr val="002060"/>
                </a:solidFill>
                <a:latin typeface="+mj-ea"/>
                <a:ea typeface="+mj-ea"/>
              </a:rPr>
              <a:t>18</a:t>
            </a:r>
            <a:r>
              <a:rPr lang="zh-TW" altLang="en-US" sz="2400" b="1" dirty="0">
                <a:solidFill>
                  <a:srgbClr val="002060"/>
                </a:solidFill>
                <a:latin typeface="+mj-ea"/>
                <a:ea typeface="+mj-ea"/>
              </a:rPr>
              <a:t>日，駐中國東北的日本關東軍在瀋陽柳條湖附近，炸毀了南滿鐵路的其中一段，並誣稱鐵路被中國破壞。隨後，日本向中國東北軍的駐守地和瀋陽城發動大規模攻擊，並在其後四個月間佔領整個東北，史稱九一八事變。</a:t>
            </a:r>
          </a:p>
        </p:txBody>
      </p:sp>
      <p:sp>
        <p:nvSpPr>
          <p:cNvPr id="3" name="矩形 2"/>
          <p:cNvSpPr/>
          <p:nvPr/>
        </p:nvSpPr>
        <p:spPr>
          <a:xfrm>
            <a:off x="6604000" y="3597796"/>
            <a:ext cx="4172155" cy="461665"/>
          </a:xfrm>
          <a:prstGeom prst="rect">
            <a:avLst/>
          </a:prstGeom>
        </p:spPr>
        <p:txBody>
          <a:bodyPr wrap="square">
            <a:spAutoFit/>
          </a:bodyPr>
          <a:lstStyle/>
          <a:p>
            <a:r>
              <a:rPr lang="zh-TW" altLang="en-US" sz="2400" b="1" dirty="0">
                <a:solidFill>
                  <a:srgbClr val="FF0000"/>
                </a:solidFill>
                <a:latin typeface="+mj-ea"/>
                <a:ea typeface="+mj-ea"/>
              </a:rPr>
              <a:t>歷史補充站</a:t>
            </a:r>
          </a:p>
        </p:txBody>
      </p:sp>
      <p:sp>
        <p:nvSpPr>
          <p:cNvPr id="9" name="AutoShape 6" descr="東北新省區方案- 维基百科，自由的百科全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8" descr="東北新省區方案- 维基百科，自由的百科全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1" name="AutoShape 10" descr="東北新省區方案- 维基百科，自由的百科全书"/>
          <p:cNvSpPr>
            <a:spLocks noChangeAspect="1" noChangeArrowheads="1"/>
          </p:cNvSpPr>
          <p:nvPr/>
        </p:nvSpPr>
        <p:spPr bwMode="auto">
          <a:xfrm>
            <a:off x="460374" y="160337"/>
            <a:ext cx="7102475" cy="71024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2" name="矩形 21"/>
          <p:cNvSpPr/>
          <p:nvPr/>
        </p:nvSpPr>
        <p:spPr>
          <a:xfrm>
            <a:off x="6620965" y="3792310"/>
            <a:ext cx="4989130" cy="1877437"/>
          </a:xfrm>
          <a:prstGeom prst="rect">
            <a:avLst/>
          </a:prstGeom>
        </p:spPr>
        <p:txBody>
          <a:bodyPr wrap="square">
            <a:spAutoFit/>
          </a:bodyPr>
          <a:lstStyle/>
          <a:p>
            <a:pPr algn="just"/>
            <a:endParaRPr lang="en-US" altLang="zh-TW" sz="2000" b="1" dirty="0">
              <a:latin typeface="+mn-ea"/>
            </a:endParaRPr>
          </a:p>
          <a:p>
            <a:pPr algn="just"/>
            <a:r>
              <a:rPr lang="zh-TW" altLang="en-US" sz="2400" b="1" dirty="0">
                <a:latin typeface="+mj-ea"/>
                <a:ea typeface="+mj-ea"/>
              </a:rPr>
              <a:t>南滿鐵路：原為</a:t>
            </a:r>
            <a:r>
              <a:rPr lang="en-US" altLang="zh-TW" sz="2400" b="1" dirty="0">
                <a:latin typeface="+mj-ea"/>
                <a:ea typeface="+mj-ea"/>
              </a:rPr>
              <a:t>1897—1903</a:t>
            </a:r>
            <a:r>
              <a:rPr lang="zh-TW" altLang="en-US" sz="2400" b="1" dirty="0">
                <a:latin typeface="+mj-ea"/>
                <a:ea typeface="+mj-ea"/>
              </a:rPr>
              <a:t>年沙俄在中國東北境內築建的中東鐵路的一部分。 日俄戰爭後，為日本所佔，改稱南滿鐵路。</a:t>
            </a:r>
          </a:p>
        </p:txBody>
      </p:sp>
      <p:sp>
        <p:nvSpPr>
          <p:cNvPr id="31" name="橢圓 30"/>
          <p:cNvSpPr/>
          <p:nvPr/>
        </p:nvSpPr>
        <p:spPr>
          <a:xfrm>
            <a:off x="9030073" y="3073089"/>
            <a:ext cx="85457" cy="84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摺角紙張 11"/>
          <p:cNvSpPr/>
          <p:nvPr/>
        </p:nvSpPr>
        <p:spPr>
          <a:xfrm>
            <a:off x="4131261" y="4445052"/>
            <a:ext cx="1805082" cy="1727148"/>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400" b="1" dirty="0">
                <a:solidFill>
                  <a:srgbClr val="FF0000"/>
                </a:solidFill>
                <a:latin typeface="+mj-ea"/>
                <a:ea typeface="+mj-ea"/>
              </a:rPr>
              <a:t>歷史傳真</a:t>
            </a:r>
            <a:endParaRPr lang="en-US" altLang="zh-TW" sz="2400" b="1" dirty="0">
              <a:solidFill>
                <a:srgbClr val="FF0000"/>
              </a:solidFill>
              <a:latin typeface="+mj-ea"/>
              <a:ea typeface="+mj-ea"/>
            </a:endParaRPr>
          </a:p>
        </p:txBody>
      </p:sp>
      <p:sp>
        <p:nvSpPr>
          <p:cNvPr id="14" name="矩形 13"/>
          <p:cNvSpPr/>
          <p:nvPr/>
        </p:nvSpPr>
        <p:spPr>
          <a:xfrm>
            <a:off x="437779" y="6135148"/>
            <a:ext cx="5485488" cy="276486"/>
          </a:xfrm>
          <a:prstGeom prst="rect">
            <a:avLst/>
          </a:prstGeom>
        </p:spPr>
        <p:txBody>
          <a:bodyPr wrap="square">
            <a:spAutoFit/>
          </a:bodyPr>
          <a:lstStyle/>
          <a:p>
            <a:pPr lvl="0">
              <a:lnSpc>
                <a:spcPct val="107000"/>
              </a:lnSpc>
              <a:spcAft>
                <a:spcPts val="0"/>
              </a:spcAft>
              <a:buSzPts val="1200"/>
            </a:pPr>
            <a:r>
              <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香港電台電視部</a:t>
            </a:r>
            <a:r>
              <a:rPr lang="en-US" sz="1200" b="1"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世紀長征：第十九集：多事之秋</a:t>
            </a:r>
            <a:r>
              <a:rPr lang="en-US" sz="12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1200" b="1" dirty="0">
                <a:latin typeface="Times New Roman" panose="02020603050405020304" pitchFamily="18" charset="0"/>
                <a:ea typeface="微軟正黑體" panose="020B0604030504040204" pitchFamily="34" charset="-120"/>
                <a:cs typeface="Times New Roman" panose="02020603050405020304" pitchFamily="18" charset="0"/>
              </a:rPr>
              <a:t>九一八事變</a:t>
            </a:r>
            <a:endParaRPr lang="en-US" sz="1100" b="1" dirty="0">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6" name="圖片 15"/>
          <p:cNvPicPr/>
          <p:nvPr/>
        </p:nvPicPr>
        <p:blipFill>
          <a:blip r:embed="rId3" cstate="print">
            <a:extLst>
              <a:ext uri="{28A0092B-C50C-407E-A947-70E740481C1C}">
                <a14:useLocalDpi xmlns:a14="http://schemas.microsoft.com/office/drawing/2010/main" val="0"/>
              </a:ext>
            </a:extLst>
          </a:blip>
          <a:stretch>
            <a:fillRect/>
          </a:stretch>
        </p:blipFill>
        <p:spPr>
          <a:xfrm>
            <a:off x="4450553" y="4880819"/>
            <a:ext cx="1144620" cy="1039156"/>
          </a:xfrm>
          <a:prstGeom prst="rect">
            <a:avLst/>
          </a:prstGeom>
        </p:spPr>
      </p:pic>
      <p:pic>
        <p:nvPicPr>
          <p:cNvPr id="17" name="Picture 2" descr="mainsite_psd_kangzhan01_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530"/>
          <a:stretch/>
        </p:blipFill>
        <p:spPr bwMode="auto">
          <a:xfrm>
            <a:off x="6557804" y="791286"/>
            <a:ext cx="4825003" cy="28342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C01B21F2-654C-7586-DCE5-668AB313B80C}"/>
              </a:ext>
            </a:extLst>
          </p:cNvPr>
          <p:cNvSpPr txBox="1"/>
          <p:nvPr/>
        </p:nvSpPr>
        <p:spPr>
          <a:xfrm>
            <a:off x="7905135" y="6517165"/>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Times New Roman" panose="02020603050405020304" pitchFamily="18" charset="0"/>
                <a:cs typeface="Times New Roman" panose="02020603050405020304" pitchFamily="18" charset="0"/>
              </a:rPr>
              <a:t>https://chiculture.org.hk/tc/photo-story/3150</a:t>
            </a:r>
            <a:endParaRPr lang="zh-HK" altLang="en-US" sz="1400" dirty="0"/>
          </a:p>
        </p:txBody>
      </p:sp>
      <p:sp>
        <p:nvSpPr>
          <p:cNvPr id="19" name="Rectangle 8"/>
          <p:cNvSpPr>
            <a:spLocks noChangeArrowheads="1"/>
          </p:cNvSpPr>
          <p:nvPr/>
        </p:nvSpPr>
        <p:spPr bwMode="auto">
          <a:xfrm>
            <a:off x="7424367" y="478061"/>
            <a:ext cx="4241219" cy="400110"/>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r>
              <a:rPr lang="zh-TW" altLang="en-US" sz="2000" dirty="0">
                <a:ln w="13500">
                  <a:solidFill>
                    <a:schemeClr val="accent1">
                      <a:shade val="2500"/>
                      <a:alpha val="6500"/>
                    </a:schemeClr>
                  </a:solidFill>
                  <a:prstDash val="solid"/>
                </a:ln>
                <a:solidFill>
                  <a:srgbClr val="FF0000">
                    <a:alpha val="95000"/>
                  </a:srgbClr>
                </a:solidFill>
                <a:latin typeface="+mj-ea"/>
                <a:ea typeface="+mj-ea"/>
                <a:cs typeface="Times New Roman" pitchFamily="18" charset="0"/>
              </a:rPr>
              <a:t>  </a:t>
            </a:r>
            <a:r>
              <a:rPr lang="en-US" altLang="zh-TW" sz="1600" dirty="0" smtClean="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1931</a:t>
            </a:r>
            <a:r>
              <a:rPr lang="zh-TW" altLang="en-US" sz="1600" dirty="0" smtClean="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年</a:t>
            </a:r>
            <a:r>
              <a:rPr lang="en-US" altLang="zh-TW" sz="1600" dirty="0" smtClean="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9</a:t>
            </a:r>
            <a:r>
              <a:rPr lang="zh-TW" altLang="en-US" sz="1600" dirty="0" smtClean="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月</a:t>
            </a:r>
            <a:r>
              <a:rPr lang="en-US" altLang="zh-TW" sz="1600" dirty="0" smtClean="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19</a:t>
            </a:r>
            <a:r>
              <a:rPr lang="zh-TW" altLang="en-US" sz="1600" dirty="0" smtClean="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日，日軍佔領瀋陽，控制奉天</a:t>
            </a:r>
            <a:endParaRPr lang="zh-TW" altLang="en-US" sz="1600"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endParaRPr>
          </a:p>
        </p:txBody>
      </p:sp>
    </p:spTree>
    <p:extLst>
      <p:ext uri="{BB962C8B-B14F-4D97-AF65-F5344CB8AC3E}">
        <p14:creationId xmlns:p14="http://schemas.microsoft.com/office/powerpoint/2010/main" val="20284347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988207" y="583474"/>
            <a:ext cx="6854485" cy="646331"/>
          </a:xfrm>
          <a:prstGeom prst="rect">
            <a:avLst/>
          </a:prstGeom>
          <a:noFill/>
          <a:ln w="9525">
            <a:noFill/>
            <a:miter lim="800000"/>
            <a:headEnd/>
            <a:tailEnd/>
          </a:ln>
          <a:effectLst/>
        </p:spPr>
        <p:txBody>
          <a:bodyPr wrap="square">
            <a:spAutoFit/>
          </a:bodyPr>
          <a:lstStyle/>
          <a:p>
            <a:pPr algn="ctr">
              <a:buClr>
                <a:srgbClr val="990099"/>
              </a:buClr>
            </a:pPr>
            <a:r>
              <a:rPr lang="zh-TW" altLang="en-US" sz="3600" b="1"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曰本稱中國軍隊破壞路軌的證據</a:t>
            </a:r>
            <a:endParaRPr lang="zh-TW" altLang="en-US" sz="3600" b="1" dirty="0">
              <a:latin typeface="微軟正黑體" panose="020B0604030504040204" pitchFamily="34" charset="-120"/>
              <a:ea typeface="微軟正黑體" panose="020B0604030504040204" pitchFamily="34" charset="-120"/>
            </a:endParaRPr>
          </a:p>
        </p:txBody>
      </p:sp>
      <p:sp>
        <p:nvSpPr>
          <p:cNvPr id="14" name="Text Box 6"/>
          <p:cNvSpPr txBox="1">
            <a:spLocks noChangeArrowheads="1"/>
          </p:cNvSpPr>
          <p:nvPr/>
        </p:nvSpPr>
        <p:spPr bwMode="auto">
          <a:xfrm>
            <a:off x="1022501" y="5874416"/>
            <a:ext cx="4777420" cy="400110"/>
          </a:xfrm>
          <a:prstGeom prst="rect">
            <a:avLst/>
          </a:prstGeom>
          <a:noFill/>
          <a:ln w="9525">
            <a:noFill/>
            <a:miter lim="800000"/>
            <a:headEnd/>
            <a:tailEnd/>
          </a:ln>
          <a:effectLst/>
        </p:spPr>
        <p:txBody>
          <a:bodyPr wrap="square">
            <a:spAutoFit/>
          </a:bodyPr>
          <a:lstStyle/>
          <a:p>
            <a:r>
              <a:rPr lang="zh-TW" altLang="en-US" sz="1600" b="1" dirty="0">
                <a:solidFill>
                  <a:schemeClr val="accent5">
                    <a:lumMod val="50000"/>
                  </a:schemeClr>
                </a:solidFill>
                <a:latin typeface="微軟正黑體" panose="020B0604030504040204" pitchFamily="34" charset="-120"/>
                <a:ea typeface="微軟正黑體" panose="020B0604030504040204" pitchFamily="34" charset="-120"/>
              </a:rPr>
              <a:t>日軍在瀋陽街頭展示中國軍隊破壞鐵軌的「證據」</a:t>
            </a:r>
            <a:r>
              <a:rPr lang="zh-TW" altLang="en-US" sz="2000" b="1" dirty="0">
                <a:solidFill>
                  <a:schemeClr val="accent5">
                    <a:lumMod val="50000"/>
                  </a:schemeClr>
                </a:solidFill>
                <a:latin typeface="微軟正黑體" panose="020B0604030504040204" pitchFamily="34" charset="-120"/>
              </a:rPr>
              <a:t>。</a:t>
            </a:r>
            <a:endParaRPr lang="zh-TW" altLang="en-US" sz="2000" b="1" dirty="0">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13" name="Rectangle 4"/>
          <p:cNvSpPr>
            <a:spLocks noChangeArrowheads="1"/>
          </p:cNvSpPr>
          <p:nvPr/>
        </p:nvSpPr>
        <p:spPr bwMode="auto">
          <a:xfrm>
            <a:off x="1022501" y="1477704"/>
            <a:ext cx="10146997" cy="95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lnSpc>
                <a:spcPct val="150000"/>
              </a:lnSpc>
              <a:spcBef>
                <a:spcPct val="0"/>
              </a:spcBef>
              <a:spcAft>
                <a:spcPct val="0"/>
              </a:spcAft>
            </a:pPr>
            <a:r>
              <a:rPr kumimoji="0" lang="en-US"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1931</a:t>
            </a: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9</a:t>
            </a: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kumimoji="0" lang="en-US" altLang="zh-TW"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18</a:t>
            </a:r>
            <a:r>
              <a:rPr kumimoji="0" lang="zh-TW" altLang="en-US" sz="20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Times New Roman" panose="02020603050405020304" pitchFamily="18" charset="0"/>
              </a:rPr>
              <a:t>日，瀋陽北郊的南滿鐵路被炸。當時日軍在</a:t>
            </a: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瀋陽</a:t>
            </a:r>
            <a:r>
              <a:rPr lang="zh-TW" altLang="en-US" sz="2000" b="1" dirty="0">
                <a:solidFill>
                  <a:srgbClr val="000000"/>
                </a:solidFill>
                <a:latin typeface="+mj-ea"/>
                <a:ea typeface="+mj-ea"/>
                <a:cs typeface="Times New Roman" panose="02020603050405020304" pitchFamily="18" charset="0"/>
              </a:rPr>
              <a:t>街頭陳列以下</a:t>
            </a:r>
            <a:r>
              <a:rPr lang="zh-TW" altLang="en-US" sz="2000" b="1" dirty="0">
                <a:solidFill>
                  <a:srgbClr val="000000"/>
                </a:solidFill>
                <a:latin typeface="微軟正黑體" panose="020B0604030504040204" pitchFamily="34" charset="-120"/>
                <a:cs typeface="Times New Roman" panose="02020603050405020304" pitchFamily="18" charset="0"/>
              </a:rPr>
              <a:t>物件，</a:t>
            </a:r>
            <a:r>
              <a:rPr lang="zh-TW" altLang="en-US" sz="2000" b="1" dirty="0">
                <a:solidFill>
                  <a:srgbClr val="000000"/>
                </a:solidFill>
                <a:latin typeface="+mj-ea"/>
                <a:ea typeface="+mj-ea"/>
                <a:cs typeface="Times New Roman" panose="02020603050405020304" pitchFamily="18" charset="0"/>
              </a:rPr>
              <a:t>作為</a:t>
            </a: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中國軍隊破壞路軌的證據</a:t>
            </a:r>
            <a:r>
              <a:rPr lang="zh-TW" altLang="en-US" sz="2000" b="1" dirty="0">
                <a:latin typeface="+mj-ea"/>
                <a:ea typeface="+mj-ea"/>
              </a:rPr>
              <a:t> </a:t>
            </a:r>
            <a:r>
              <a:rPr lang="en-US" altLang="zh-TW" sz="2000" b="1" dirty="0">
                <a:latin typeface="+mj-ea"/>
                <a:ea typeface="+mj-ea"/>
              </a:rPr>
              <a:t>— </a:t>
            </a:r>
            <a:r>
              <a:rPr lang="zh-TW" altLang="en-US" sz="2000" b="1" dirty="0">
                <a:solidFill>
                  <a:srgbClr val="FF0000"/>
                </a:solidFill>
                <a:latin typeface="+mj-ea"/>
                <a:ea typeface="+mj-ea"/>
              </a:rPr>
              <a:t>在現場找到屬於中國士兵的一支步槍、一頂軍帽及兩根枕木。</a:t>
            </a:r>
            <a:endParaRPr lang="en-US" b="1" dirty="0">
              <a:solidFill>
                <a:srgbClr val="FF0000"/>
              </a:solidFill>
              <a:latin typeface="+mj-ea"/>
              <a:ea typeface="+mj-ea"/>
            </a:endParaRPr>
          </a:p>
        </p:txBody>
      </p:sp>
      <p:sp>
        <p:nvSpPr>
          <p:cNvPr id="16" name="向右箭號 15"/>
          <p:cNvSpPr/>
          <p:nvPr/>
        </p:nvSpPr>
        <p:spPr>
          <a:xfrm>
            <a:off x="5569527" y="3575227"/>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9E1BD43E-3A94-6ECB-C734-61342C316FC5}"/>
              </a:ext>
            </a:extLst>
          </p:cNvPr>
          <p:cNvSpPr>
            <a:spLocks noChangeArrowheads="1"/>
          </p:cNvSpPr>
          <p:nvPr/>
        </p:nvSpPr>
        <p:spPr bwMode="auto">
          <a:xfrm>
            <a:off x="6415449" y="3675527"/>
            <a:ext cx="5219196" cy="188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defTabSz="914400" eaLnBrk="0" fontAlgn="base" hangingPunct="0">
              <a:lnSpc>
                <a:spcPct val="150000"/>
              </a:lnSpc>
              <a:spcBef>
                <a:spcPct val="0"/>
              </a:spcBef>
              <a:spcAft>
                <a:spcPct val="0"/>
              </a:spcAft>
              <a:buFont typeface="Wingdings" panose="05000000000000000000" pitchFamily="2" charset="2"/>
              <a:buChar char="q"/>
            </a:pP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日軍在瀋陽街頭</a:t>
            </a:r>
            <a:r>
              <a:rPr lang="zh-TW" altLang="en-US" sz="2000" b="1" dirty="0">
                <a:solidFill>
                  <a:srgbClr val="000000"/>
                </a:solidFill>
                <a:latin typeface="+mj-ea"/>
                <a:ea typeface="+mj-ea"/>
                <a:cs typeface="Times New Roman" panose="02020603050405020304" pitchFamily="18" charset="0"/>
              </a:rPr>
              <a:t>陳列屬於中國士兵的一支步槍、一頂軍帽及兩根枕木，作為</a:t>
            </a:r>
            <a:r>
              <a:rPr kumimoji="0" lang="zh-TW" altLang="en-US" sz="2000" b="1" i="0" u="none" strike="noStrike" cap="none" normalizeH="0" baseline="0" dirty="0">
                <a:ln>
                  <a:noFill/>
                </a:ln>
                <a:solidFill>
                  <a:srgbClr val="000000"/>
                </a:solidFill>
                <a:effectLst/>
                <a:latin typeface="+mj-ea"/>
                <a:ea typeface="+mj-ea"/>
                <a:cs typeface="Times New Roman" panose="02020603050405020304" pitchFamily="18" charset="0"/>
              </a:rPr>
              <a:t>中國軍隊破壞</a:t>
            </a:r>
            <a:r>
              <a:rPr lang="zh-TW" altLang="en-US" sz="2000" b="1" dirty="0">
                <a:solidFill>
                  <a:srgbClr val="000000"/>
                </a:solidFill>
                <a:latin typeface="+mj-ea"/>
                <a:ea typeface="+mj-ea"/>
                <a:cs typeface="Times New Roman" panose="02020603050405020304" pitchFamily="18" charset="0"/>
              </a:rPr>
              <a:t>路軌的證據。這些證據</a:t>
            </a:r>
            <a:r>
              <a:rPr lang="zh-TW" altLang="en-US" sz="2000" b="1" dirty="0">
                <a:latin typeface="+mj-ea"/>
                <a:ea typeface="+mj-ea"/>
              </a:rPr>
              <a:t>可信嗎？</a:t>
            </a:r>
            <a:endParaRPr lang="en-US" altLang="zh-TW" sz="2000" b="1" dirty="0">
              <a:latin typeface="+mj-ea"/>
              <a:ea typeface="+mj-ea"/>
            </a:endParaRPr>
          </a:p>
          <a:p>
            <a:pPr marL="342900" indent="-342900" defTabSz="914400" eaLnBrk="0" fontAlgn="base" hangingPunct="0">
              <a:lnSpc>
                <a:spcPct val="150000"/>
              </a:lnSpc>
              <a:spcBef>
                <a:spcPct val="0"/>
              </a:spcBef>
              <a:spcAft>
                <a:spcPct val="0"/>
              </a:spcAft>
              <a:buFont typeface="Wingdings" panose="05000000000000000000" pitchFamily="2" charset="2"/>
              <a:buChar char="q"/>
            </a:pPr>
            <a:r>
              <a:rPr lang="zh-TW" altLang="en-US" sz="2000" b="1" dirty="0">
                <a:latin typeface="+mj-ea"/>
                <a:ea typeface="+mj-ea"/>
              </a:rPr>
              <a:t>日軍作出以上舉措用意何在？</a:t>
            </a:r>
            <a:endParaRPr lang="en-US" sz="2000" b="1" dirty="0">
              <a:latin typeface="+mj-ea"/>
              <a:ea typeface="+mj-ea"/>
            </a:endParaRPr>
          </a:p>
        </p:txBody>
      </p:sp>
      <p:sp>
        <p:nvSpPr>
          <p:cNvPr id="5" name="Text Box 6">
            <a:extLst>
              <a:ext uri="{FF2B5EF4-FFF2-40B4-BE49-F238E27FC236}">
                <a16:creationId xmlns:a16="http://schemas.microsoft.com/office/drawing/2014/main" id="{CAE8CF1E-8741-17BA-1221-22C912F11094}"/>
              </a:ext>
            </a:extLst>
          </p:cNvPr>
          <p:cNvSpPr txBox="1">
            <a:spLocks noChangeArrowheads="1"/>
          </p:cNvSpPr>
          <p:nvPr/>
        </p:nvSpPr>
        <p:spPr bwMode="auto">
          <a:xfrm>
            <a:off x="6212369" y="2836570"/>
            <a:ext cx="2021228" cy="707886"/>
          </a:xfrm>
          <a:prstGeom prst="rect">
            <a:avLst/>
          </a:prstGeom>
          <a:noFill/>
          <a:ln w="9525">
            <a:noFill/>
            <a:miter lim="800000"/>
            <a:headEnd/>
            <a:tailEnd/>
          </a:ln>
          <a:effectLst/>
        </p:spPr>
        <p:txBody>
          <a:bodyPr wrap="square">
            <a:spAutoFit/>
          </a:bodyPr>
          <a:lstStyle/>
          <a:p>
            <a:pPr algn="ctr">
              <a:buClr>
                <a:srgbClr val="990099"/>
              </a:buClr>
            </a:pPr>
            <a:r>
              <a:rPr lang="zh-TW" altLang="en-US" sz="4000" b="1" dirty="0">
                <a:latin typeface="微軟正黑體" panose="020B0604030504040204" pitchFamily="34" charset="-120"/>
                <a:ea typeface="微軟正黑體" panose="020B0604030504040204" pitchFamily="34" charset="-120"/>
              </a:rPr>
              <a:t>思考站</a:t>
            </a:r>
            <a:endParaRPr lang="zh-TW" altLang="en-US" sz="3600" b="1"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3E1F79BE-C528-7863-9D26-05591769589F}"/>
              </a:ext>
            </a:extLst>
          </p:cNvPr>
          <p:cNvSpPr txBox="1"/>
          <p:nvPr/>
        </p:nvSpPr>
        <p:spPr>
          <a:xfrm>
            <a:off x="543390" y="6487666"/>
            <a:ext cx="12192000" cy="307777"/>
          </a:xfrm>
          <a:prstGeom prst="rect">
            <a:avLst/>
          </a:prstGeom>
          <a:noFill/>
        </p:spPr>
        <p:txBody>
          <a:bodyPr wrap="square">
            <a:spAutoFit/>
          </a:bodyPr>
          <a:lstStyle/>
          <a:p>
            <a:r>
              <a:rPr lang="zh-TW" altLang="en-US" sz="1400" dirty="0"/>
              <a:t>圖片來源：</a:t>
            </a:r>
            <a:r>
              <a:rPr lang="en-US" altLang="zh-HK" sz="1400" dirty="0"/>
              <a:t>https://upload.wikimedia.org/wikipedia/commons/8/8f/%E6%89%80%E8%B0%93%E7%89%A9%E8%AF%81.jpg</a:t>
            </a:r>
            <a:endParaRPr lang="zh-HK" altLang="en-US" sz="1400" dirty="0"/>
          </a:p>
        </p:txBody>
      </p:sp>
      <p:pic>
        <p:nvPicPr>
          <p:cNvPr id="9" name="圖片 8" descr="一張含有 文字, 個人, 舊, 擺姿勢 的圖片&#10;&#10;自動產生的描述">
            <a:extLst>
              <a:ext uri="{FF2B5EF4-FFF2-40B4-BE49-F238E27FC236}">
                <a16:creationId xmlns:a16="http://schemas.microsoft.com/office/drawing/2014/main" id="{2F39E15C-9F1D-4967-164C-B0D0D8BA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249" y="2442244"/>
            <a:ext cx="5532120" cy="3432172"/>
          </a:xfrm>
          <a:prstGeom prst="rect">
            <a:avLst/>
          </a:prstGeom>
        </p:spPr>
      </p:pic>
      <p:sp>
        <p:nvSpPr>
          <p:cNvPr id="11" name="Rectangle 4"/>
          <p:cNvSpPr>
            <a:spLocks noChangeArrowheads="1"/>
          </p:cNvSpPr>
          <p:nvPr/>
        </p:nvSpPr>
        <p:spPr bwMode="auto">
          <a:xfrm rot="20813355">
            <a:off x="556239" y="3748205"/>
            <a:ext cx="5709944" cy="769441"/>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zh-TW" altLang="en-US" sz="3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這些證據</a:t>
            </a:r>
            <a:r>
              <a:rPr lang="zh-TW" altLang="en-US" sz="4400" b="1" dirty="0">
                <a:solidFill>
                  <a:srgbClr val="FFFF00"/>
                </a:solidFill>
                <a:latin typeface="微軟正黑體" panose="020B0604030504040204" pitchFamily="34" charset="-120"/>
                <a:ea typeface="微軟正黑體" panose="020B0604030504040204" pitchFamily="34" charset="-120"/>
                <a:cs typeface="Times New Roman" panose="02020603050405020304" pitchFamily="18" charset="0"/>
              </a:rPr>
              <a:t>可信</a:t>
            </a:r>
            <a:r>
              <a:rPr lang="zh-TW" altLang="en-US" sz="3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嗎</a:t>
            </a:r>
            <a:r>
              <a:rPr lang="zh-TW" altLang="en-US" sz="40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sz="4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6519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向右箭號 15"/>
          <p:cNvSpPr/>
          <p:nvPr/>
        </p:nvSpPr>
        <p:spPr>
          <a:xfrm>
            <a:off x="5569527" y="3575227"/>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6"/>
          <p:cNvSpPr txBox="1">
            <a:spLocks noChangeArrowheads="1"/>
          </p:cNvSpPr>
          <p:nvPr/>
        </p:nvSpPr>
        <p:spPr bwMode="auto">
          <a:xfrm>
            <a:off x="2668757" y="478213"/>
            <a:ext cx="7259014" cy="646331"/>
          </a:xfrm>
          <a:prstGeom prst="rect">
            <a:avLst/>
          </a:prstGeom>
          <a:noFill/>
          <a:ln w="9525">
            <a:noFill/>
            <a:miter lim="800000"/>
            <a:headEnd/>
            <a:tailEnd/>
          </a:ln>
          <a:effectLst/>
        </p:spPr>
        <p:txBody>
          <a:bodyPr wrap="square">
            <a:spAutoFit/>
          </a:bodyPr>
          <a:lstStyle/>
          <a:p>
            <a:pPr algn="ctr">
              <a:buClr>
                <a:srgbClr val="990099"/>
              </a:buClr>
            </a:pPr>
            <a:r>
              <a:rPr lang="zh-TW" altLang="en-US" sz="3600" b="1" dirty="0">
                <a:solidFill>
                  <a:srgbClr val="000000"/>
                </a:solidFill>
                <a:latin typeface="+mj-ea"/>
                <a:ea typeface="+mj-ea"/>
                <a:cs typeface="Times New Roman" panose="02020603050405020304" pitchFamily="18" charset="0"/>
              </a:rPr>
              <a:t>有關南滿鐵路被炸的其他資料</a:t>
            </a:r>
            <a:r>
              <a:rPr lang="en-US" altLang="zh-TW" sz="3600" b="1" dirty="0">
                <a:solidFill>
                  <a:srgbClr val="000000"/>
                </a:solidFill>
                <a:latin typeface="+mj-ea"/>
                <a:ea typeface="+mj-ea"/>
                <a:cs typeface="Times New Roman" panose="02020603050405020304" pitchFamily="18" charset="0"/>
              </a:rPr>
              <a:t>……</a:t>
            </a:r>
            <a:endParaRPr lang="zh-TW" altLang="en-US" sz="3600" b="1" dirty="0">
              <a:latin typeface="+mj-ea"/>
              <a:ea typeface="+mj-ea"/>
            </a:endParaRPr>
          </a:p>
        </p:txBody>
      </p:sp>
      <p:sp>
        <p:nvSpPr>
          <p:cNvPr id="20" name="Rectangle 8"/>
          <p:cNvSpPr>
            <a:spLocks noChangeArrowheads="1"/>
          </p:cNvSpPr>
          <p:nvPr/>
        </p:nvSpPr>
        <p:spPr bwMode="auto">
          <a:xfrm>
            <a:off x="624114" y="3099529"/>
            <a:ext cx="10813144" cy="2957092"/>
          </a:xfrm>
          <a:prstGeom prst="rect">
            <a:avLst/>
          </a:prstGeom>
          <a:solidFill>
            <a:schemeClr val="bg1"/>
          </a:solidFill>
          <a:ln w="38100">
            <a:solidFill>
              <a:srgbClr val="FF0000"/>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lnSpc>
                <a:spcPct val="110000"/>
              </a:lnSpc>
              <a:spcBef>
                <a:spcPts val="600"/>
              </a:spcBef>
              <a:spcAft>
                <a:spcPts val="600"/>
              </a:spcAft>
            </a:pPr>
            <a:r>
              <a:rPr lang="zh-TW" altLang="en-US" kern="100" spc="30" dirty="0">
                <a:latin typeface="+mj-ea"/>
                <a:ea typeface="+mj-ea"/>
              </a:rPr>
              <a:t>大公報記者謁張學良談話</a:t>
            </a:r>
            <a:endParaRPr lang="en-US" altLang="zh-TW" kern="100" spc="110" dirty="0">
              <a:latin typeface="+mj-ea"/>
              <a:ea typeface="+mj-ea"/>
            </a:endParaRPr>
          </a:p>
          <a:p>
            <a:pPr marL="0" indent="0">
              <a:lnSpc>
                <a:spcPct val="150000"/>
              </a:lnSpc>
              <a:spcBef>
                <a:spcPts val="600"/>
              </a:spcBef>
              <a:spcAft>
                <a:spcPts val="600"/>
              </a:spcAft>
            </a:pPr>
            <a:r>
              <a:rPr lang="en-US" altLang="zh-TW" kern="100" spc="30" dirty="0">
                <a:latin typeface="+mj-ea"/>
                <a:ea typeface="+mj-ea"/>
              </a:rPr>
              <a:t>【</a:t>
            </a:r>
            <a:r>
              <a:rPr lang="zh-TW" altLang="en-US" kern="100" spc="30" dirty="0">
                <a:latin typeface="+mj-ea"/>
                <a:ea typeface="+mj-ea"/>
              </a:rPr>
              <a:t>北平特訊</a:t>
            </a:r>
            <a:r>
              <a:rPr lang="en-US" altLang="zh-TW" kern="100" spc="30" dirty="0">
                <a:latin typeface="+mj-ea"/>
                <a:ea typeface="+mj-ea"/>
              </a:rPr>
              <a:t>】</a:t>
            </a:r>
            <a:r>
              <a:rPr lang="zh-TW" altLang="en-US" kern="0" spc="30" dirty="0">
                <a:latin typeface="+mj-ea"/>
                <a:ea typeface="+mj-ea"/>
              </a:rPr>
              <a:t>大公報記者昨晨得瀋陽被日軍佔領消息，隨即驅車至協和醫院，訪問張副司令</a:t>
            </a:r>
            <a:r>
              <a:rPr lang="en-US" kern="0" spc="30" dirty="0">
                <a:latin typeface="+mj-ea"/>
                <a:ea typeface="+mj-ea"/>
              </a:rPr>
              <a:t>……</a:t>
            </a:r>
            <a:r>
              <a:rPr lang="zh-TW" altLang="en-US" kern="0" spc="30" dirty="0">
                <a:latin typeface="+mj-ea"/>
                <a:ea typeface="+mj-ea"/>
              </a:rPr>
              <a:t>張於匆忙中語記者曰，</a:t>
            </a:r>
            <a:r>
              <a:rPr lang="en-US" kern="0" spc="30" dirty="0">
                <a:latin typeface="+mj-ea"/>
                <a:ea typeface="+mj-ea"/>
              </a:rPr>
              <a:t>……</a:t>
            </a:r>
            <a:r>
              <a:rPr lang="zh-TW" altLang="en-US" kern="0" spc="30" dirty="0">
                <a:latin typeface="+mj-ea"/>
                <a:ea typeface="+mj-ea"/>
              </a:rPr>
              <a:t>吾早已令我部士兵，對日兵挑釁，不得抵抗，故北大營我軍，早令收繳軍械，存於庫房。昨晚（即十八晚）十時許，日兵突以三百人扒入我營，開槍相襲，我軍本未武裝，自無抵抗，當被擊斃三人。先是日方以一車頭載兵將皇姑屯中日鐵路交叉處轟毀，隨即退去，故日方發表謂我軍破毀滿鐵路軌，絕對無有其事。蓋我方避人挑釁之不暇，豈能出此，駐瀋各國領事，俱能明證</a:t>
            </a:r>
            <a:r>
              <a:rPr lang="zh-TW" altLang="en-US" kern="0" spc="30" dirty="0" smtClean="0">
                <a:latin typeface="+mj-ea"/>
                <a:ea typeface="+mj-ea"/>
              </a:rPr>
              <a:t>真相</a:t>
            </a:r>
            <a:r>
              <a:rPr lang="en-US" altLang="zh-TW" kern="0" spc="30" dirty="0" smtClean="0">
                <a:latin typeface="+mj-ea"/>
                <a:ea typeface="+mj-ea"/>
              </a:rPr>
              <a:t>……</a:t>
            </a:r>
            <a:endParaRPr lang="en-US" altLang="zh-TW" kern="0" spc="30" dirty="0">
              <a:latin typeface="+mj-ea"/>
              <a:ea typeface="+mj-ea"/>
            </a:endParaRPr>
          </a:p>
          <a:p>
            <a:pPr algn="r">
              <a:lnSpc>
                <a:spcPct val="110000"/>
              </a:lnSpc>
            </a:pPr>
            <a:r>
              <a:rPr lang="zh-TW" altLang="en-US" sz="1600" dirty="0"/>
              <a:t>節錄自</a:t>
            </a:r>
            <a:r>
              <a:rPr lang="en-US" altLang="zh-TW" sz="1600" dirty="0"/>
              <a:t>《</a:t>
            </a:r>
            <a:r>
              <a:rPr lang="zh-TW" altLang="en-US" sz="1600" dirty="0"/>
              <a:t>大公報</a:t>
            </a:r>
            <a:r>
              <a:rPr lang="en-US" altLang="zh-TW" sz="1600" dirty="0"/>
              <a:t>》</a:t>
            </a:r>
            <a:r>
              <a:rPr lang="zh-TW" altLang="en-US" sz="1600" dirty="0"/>
              <a:t>在</a:t>
            </a:r>
            <a:r>
              <a:rPr lang="en-US" sz="1600" dirty="0"/>
              <a:t>1931</a:t>
            </a:r>
            <a:r>
              <a:rPr lang="zh-TW" altLang="en-US" sz="1600" dirty="0"/>
              <a:t>年</a:t>
            </a:r>
            <a:r>
              <a:rPr lang="en-US" sz="1600" dirty="0"/>
              <a:t>9</a:t>
            </a:r>
            <a:r>
              <a:rPr lang="zh-TW" altLang="en-US" sz="1600" dirty="0"/>
              <a:t>月</a:t>
            </a:r>
            <a:r>
              <a:rPr lang="en-US" sz="1600" dirty="0"/>
              <a:t>20</a:t>
            </a:r>
            <a:r>
              <a:rPr lang="zh-TW" altLang="en-US" sz="1600" dirty="0"/>
              <a:t>日刊登的專訪</a:t>
            </a:r>
            <a:endParaRPr lang="en-US" kern="100" spc="110" dirty="0">
              <a:latin typeface="+mj-ea"/>
              <a:ea typeface="+mj-ea"/>
              <a:cs typeface="Times New Roman" panose="02020603050405020304" pitchFamily="18" charset="0"/>
            </a:endParaRPr>
          </a:p>
        </p:txBody>
      </p:sp>
      <p:sp>
        <p:nvSpPr>
          <p:cNvPr id="21" name="Rectangle 8"/>
          <p:cNvSpPr>
            <a:spLocks noChangeArrowheads="1"/>
          </p:cNvSpPr>
          <p:nvPr/>
        </p:nvSpPr>
        <p:spPr bwMode="auto">
          <a:xfrm>
            <a:off x="624114" y="1134520"/>
            <a:ext cx="10813144" cy="1796069"/>
          </a:xfrm>
          <a:prstGeom prst="rect">
            <a:avLst/>
          </a:prstGeom>
          <a:solidFill>
            <a:schemeClr val="bg1"/>
          </a:solidFill>
          <a:ln w="38100">
            <a:solidFill>
              <a:srgbClr val="FF0000"/>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50165" marR="50165" algn="just">
              <a:lnSpc>
                <a:spcPct val="150000"/>
              </a:lnSpc>
              <a:spcAft>
                <a:spcPts val="0"/>
              </a:spcAft>
            </a:pPr>
            <a:r>
              <a:rPr lang="en-US" kern="100" spc="30" dirty="0">
                <a:latin typeface="+mj-ea"/>
                <a:ea typeface="+mj-ea"/>
              </a:rPr>
              <a:t>	1931</a:t>
            </a:r>
            <a:r>
              <a:rPr lang="zh-TW" altLang="en-US" kern="100" spc="30" dirty="0">
                <a:latin typeface="+mj-ea"/>
                <a:ea typeface="+mj-ea"/>
              </a:rPr>
              <a:t>年</a:t>
            </a:r>
            <a:r>
              <a:rPr lang="en-US" kern="100" spc="30" dirty="0">
                <a:latin typeface="+mj-ea"/>
                <a:ea typeface="+mj-ea"/>
              </a:rPr>
              <a:t>9</a:t>
            </a:r>
            <a:r>
              <a:rPr lang="zh-TW" altLang="en-US" kern="100" spc="30" dirty="0">
                <a:latin typeface="+mj-ea"/>
                <a:ea typeface="+mj-ea"/>
              </a:rPr>
              <a:t>月關東軍（日軍）在奉天（瀋陽）郊外炸毀了南滿洲鐵路。關東軍把它作為中國的舉動，並以此為攻擊的藉口。日本政府表明不要擴大事件，但是日本軍無視這一方針，用了大約半年時間佔領了滿洲的大部分。</a:t>
            </a:r>
            <a:endParaRPr lang="en-US" altLang="zh-TW" kern="100" spc="30" dirty="0">
              <a:latin typeface="+mj-ea"/>
              <a:ea typeface="+mj-ea"/>
            </a:endParaRPr>
          </a:p>
          <a:p>
            <a:pPr marL="50165" marR="50165" algn="r">
              <a:lnSpc>
                <a:spcPct val="110000"/>
              </a:lnSpc>
            </a:pPr>
            <a:r>
              <a:rPr lang="zh-TW" altLang="en-US" sz="1400" kern="100" spc="30" dirty="0">
                <a:latin typeface="+mj-ea"/>
                <a:cs typeface="Times New Roman" panose="02020603050405020304" pitchFamily="18" charset="0"/>
              </a:rPr>
              <a:t>資料來源：參考</a:t>
            </a:r>
            <a:r>
              <a:rPr lang="en-US" sz="1400" kern="100" spc="30" dirty="0">
                <a:latin typeface="+mj-ea"/>
                <a:cs typeface="Times New Roman" panose="02020603050405020304" pitchFamily="18" charset="0"/>
              </a:rPr>
              <a:t>2005</a:t>
            </a:r>
            <a:r>
              <a:rPr lang="zh-TW" altLang="en-US" sz="1400" kern="100" spc="30" dirty="0">
                <a:latin typeface="+mj-ea"/>
                <a:cs typeface="Times New Roman" panose="02020603050405020304" pitchFamily="18" charset="0"/>
              </a:rPr>
              <a:t>年出版</a:t>
            </a:r>
            <a:r>
              <a:rPr lang="en-US" altLang="zh-TW" sz="1400" kern="100" spc="30" dirty="0">
                <a:latin typeface="+mj-ea"/>
                <a:cs typeface="Times New Roman" panose="02020603050405020304" pitchFamily="18" charset="0"/>
              </a:rPr>
              <a:t>《</a:t>
            </a:r>
            <a:r>
              <a:rPr lang="zh-TW" altLang="en-US" sz="1400" kern="100" spc="30" dirty="0">
                <a:latin typeface="+mj-ea"/>
                <a:cs typeface="Times New Roman" panose="02020603050405020304" pitchFamily="18" charset="0"/>
              </a:rPr>
              <a:t>中學社會歷史</a:t>
            </a:r>
            <a:r>
              <a:rPr lang="en-US" sz="1400" kern="100" spc="30" dirty="0">
                <a:latin typeface="+mj-ea"/>
                <a:cs typeface="Times New Roman" panose="02020603050405020304" pitchFamily="18" charset="0"/>
              </a:rPr>
              <a:t>──</a:t>
            </a:r>
            <a:r>
              <a:rPr lang="zh-TW" altLang="en-US" sz="1400" kern="100" spc="30" dirty="0">
                <a:latin typeface="+mj-ea"/>
                <a:cs typeface="Times New Roman" panose="02020603050405020304" pitchFamily="18" charset="0"/>
              </a:rPr>
              <a:t>放眼未來</a:t>
            </a:r>
            <a:r>
              <a:rPr lang="en-US" altLang="zh-TW" sz="1400" kern="100" spc="30" dirty="0">
                <a:latin typeface="+mj-ea"/>
                <a:cs typeface="Times New Roman" panose="02020603050405020304" pitchFamily="18" charset="0"/>
              </a:rPr>
              <a:t>》</a:t>
            </a:r>
            <a:r>
              <a:rPr lang="zh-TW" altLang="en-US" sz="1400" kern="100" spc="30" dirty="0">
                <a:latin typeface="+mj-ea"/>
                <a:cs typeface="Times New Roman" panose="02020603050405020304" pitchFamily="18" charset="0"/>
              </a:rPr>
              <a:t>（日本）整理。</a:t>
            </a:r>
            <a:r>
              <a:rPr lang="en-US" altLang="zh-TW" sz="1400" kern="100" spc="30" dirty="0">
                <a:latin typeface="+mj-ea"/>
                <a:cs typeface="Times New Roman" panose="02020603050405020304" pitchFamily="18" charset="0"/>
              </a:rPr>
              <a:t/>
            </a:r>
            <a:br>
              <a:rPr lang="en-US" altLang="zh-TW" sz="1400" kern="100" spc="30" dirty="0">
                <a:latin typeface="+mj-ea"/>
                <a:cs typeface="Times New Roman" panose="02020603050405020304" pitchFamily="18" charset="0"/>
              </a:rPr>
            </a:br>
            <a:r>
              <a:rPr lang="zh-TW" altLang="en-US" sz="1400" kern="100" spc="30" dirty="0">
                <a:solidFill>
                  <a:srgbClr val="000000"/>
                </a:solidFill>
                <a:latin typeface="+mj-ea"/>
                <a:cs typeface="Times New Roman" panose="02020603050405020304" pitchFamily="18" charset="0"/>
              </a:rPr>
              <a:t>（教科書原用日文寫成，由日本政府外務省委託機構進行翻譯。）</a:t>
            </a:r>
            <a:endParaRPr lang="en-US" sz="1400" kern="100" spc="110" dirty="0">
              <a:latin typeface="+mj-ea"/>
              <a:cs typeface="Times New Roman" panose="02020603050405020304" pitchFamily="18" charset="0"/>
            </a:endParaRPr>
          </a:p>
        </p:txBody>
      </p:sp>
    </p:spTree>
    <p:extLst>
      <p:ext uri="{BB962C8B-B14F-4D97-AF65-F5344CB8AC3E}">
        <p14:creationId xmlns:p14="http://schemas.microsoft.com/office/powerpoint/2010/main" val="33482450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向右箭號 15"/>
          <p:cNvSpPr/>
          <p:nvPr/>
        </p:nvSpPr>
        <p:spPr>
          <a:xfrm>
            <a:off x="5569527" y="3575227"/>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圖片 9"/>
          <p:cNvPicPr/>
          <p:nvPr/>
        </p:nvPicPr>
        <p:blipFill>
          <a:blip r:embed="rId2"/>
          <a:stretch>
            <a:fillRect/>
          </a:stretch>
        </p:blipFill>
        <p:spPr>
          <a:xfrm>
            <a:off x="1545928" y="1185271"/>
            <a:ext cx="4356069" cy="5040321"/>
          </a:xfrm>
          <a:prstGeom prst="rect">
            <a:avLst/>
          </a:prstGeom>
        </p:spPr>
      </p:pic>
      <p:sp>
        <p:nvSpPr>
          <p:cNvPr id="12" name="Text Box 6"/>
          <p:cNvSpPr txBox="1">
            <a:spLocks noChangeArrowheads="1"/>
          </p:cNvSpPr>
          <p:nvPr/>
        </p:nvSpPr>
        <p:spPr bwMode="auto">
          <a:xfrm>
            <a:off x="2228055" y="510132"/>
            <a:ext cx="7347883" cy="646331"/>
          </a:xfrm>
          <a:prstGeom prst="rect">
            <a:avLst/>
          </a:prstGeom>
          <a:noFill/>
          <a:ln w="9525">
            <a:noFill/>
            <a:miter lim="800000"/>
            <a:headEnd/>
            <a:tailEnd/>
          </a:ln>
          <a:effectLst/>
        </p:spPr>
        <p:txBody>
          <a:bodyPr wrap="square">
            <a:spAutoFit/>
          </a:bodyPr>
          <a:lstStyle/>
          <a:p>
            <a:pPr algn="ctr">
              <a:buClr>
                <a:srgbClr val="990099"/>
              </a:buClr>
            </a:pPr>
            <a:r>
              <a:rPr lang="zh-TW" altLang="en-US" sz="3600" b="1" dirty="0">
                <a:solidFill>
                  <a:srgbClr val="000000"/>
                </a:solidFill>
                <a:latin typeface="+mj-ea"/>
                <a:ea typeface="+mj-ea"/>
                <a:cs typeface="Times New Roman" panose="02020603050405020304" pitchFamily="18" charset="0"/>
              </a:rPr>
              <a:t>有關南滿鐵路被炸的其他資料</a:t>
            </a:r>
            <a:r>
              <a:rPr lang="en-US" altLang="zh-TW" sz="3600" b="1" dirty="0">
                <a:solidFill>
                  <a:srgbClr val="000000"/>
                </a:solidFill>
                <a:latin typeface="+mj-ea"/>
                <a:ea typeface="+mj-ea"/>
                <a:cs typeface="Times New Roman" panose="02020603050405020304" pitchFamily="18" charset="0"/>
              </a:rPr>
              <a:t>……</a:t>
            </a:r>
            <a:endParaRPr lang="zh-TW" altLang="en-US" sz="3600" b="1" dirty="0">
              <a:latin typeface="+mj-ea"/>
              <a:ea typeface="+mj-ea"/>
            </a:endParaRPr>
          </a:p>
        </p:txBody>
      </p:sp>
      <p:sp>
        <p:nvSpPr>
          <p:cNvPr id="13" name="Rectangle 8"/>
          <p:cNvSpPr>
            <a:spLocks noChangeArrowheads="1"/>
          </p:cNvSpPr>
          <p:nvPr/>
        </p:nvSpPr>
        <p:spPr bwMode="auto">
          <a:xfrm>
            <a:off x="6090816" y="1275153"/>
            <a:ext cx="5012613" cy="4154984"/>
          </a:xfrm>
          <a:prstGeom prst="rect">
            <a:avLst/>
          </a:prstGeom>
          <a:solidFill>
            <a:schemeClr val="bg1"/>
          </a:solidFill>
          <a:ln w="38100">
            <a:solidFill>
              <a:srgbClr val="FF0000"/>
            </a:solid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50165" marR="50165" lvl="0" indent="0" algn="just" defTabSz="914400" eaLnBrk="1" hangingPunct="1">
              <a:lnSpc>
                <a:spcPct val="110000"/>
              </a:lnSpc>
              <a:defRPr/>
            </a:pPr>
            <a:r>
              <a:rPr lang="en-US" sz="2400" dirty="0">
                <a:latin typeface="+mj-ea"/>
                <a:ea typeface="+mj-ea"/>
              </a:rPr>
              <a:t>2021</a:t>
            </a:r>
            <a:r>
              <a:rPr lang="zh-TW" altLang="en-US" sz="2400" dirty="0">
                <a:latin typeface="+mj-ea"/>
                <a:ea typeface="+mj-ea"/>
              </a:rPr>
              <a:t>年</a:t>
            </a:r>
            <a:r>
              <a:rPr lang="en-US" sz="2400" dirty="0">
                <a:latin typeface="+mj-ea"/>
                <a:ea typeface="+mj-ea"/>
              </a:rPr>
              <a:t>9</a:t>
            </a:r>
            <a:r>
              <a:rPr lang="zh-TW" altLang="en-US" sz="2400" dirty="0">
                <a:latin typeface="+mj-ea"/>
                <a:ea typeface="+mj-ea"/>
              </a:rPr>
              <a:t>月</a:t>
            </a:r>
            <a:r>
              <a:rPr lang="en-US" sz="2400" dirty="0">
                <a:latin typeface="+mj-ea"/>
                <a:ea typeface="+mj-ea"/>
              </a:rPr>
              <a:t>19</a:t>
            </a:r>
            <a:r>
              <a:rPr lang="zh-TW" altLang="en-US" sz="2400" dirty="0">
                <a:latin typeface="+mj-ea"/>
                <a:ea typeface="+mj-ea"/>
              </a:rPr>
              <a:t>日日本</a:t>
            </a:r>
            <a:r>
              <a:rPr lang="en-US" altLang="zh-TW" sz="2400" dirty="0">
                <a:latin typeface="+mj-ea"/>
                <a:ea typeface="+mj-ea"/>
              </a:rPr>
              <a:t>《</a:t>
            </a:r>
            <a:r>
              <a:rPr lang="zh-TW" altLang="en-US" sz="2400" dirty="0">
                <a:latin typeface="+mj-ea"/>
                <a:ea typeface="+mj-ea"/>
              </a:rPr>
              <a:t>朝日新聞</a:t>
            </a:r>
            <a:r>
              <a:rPr lang="en-US" altLang="zh-TW" sz="2400" dirty="0">
                <a:latin typeface="+mj-ea"/>
                <a:ea typeface="+mj-ea"/>
              </a:rPr>
              <a:t>》</a:t>
            </a:r>
            <a:r>
              <a:rPr lang="zh-TW" altLang="en-US" sz="2400" dirty="0">
                <a:latin typeface="+mj-ea"/>
                <a:ea typeface="+mj-ea"/>
              </a:rPr>
              <a:t>：</a:t>
            </a:r>
            <a:r>
              <a:rPr lang="en-US" sz="2400" dirty="0">
                <a:latin typeface="+mj-ea"/>
                <a:ea typeface="+mj-ea"/>
              </a:rPr>
              <a:t>101</a:t>
            </a:r>
            <a:r>
              <a:rPr lang="zh-TW" altLang="en-US" sz="2400" dirty="0">
                <a:latin typeface="+mj-ea"/>
                <a:ea typeface="+mj-ea"/>
              </a:rPr>
              <a:t>歲九一八事變見證者先川祐次先生指出，當時他的父親與日軍軍官過從甚密，提前就告知他鐵路可能有意外發生；而且先川在九一八事變後曾走訪北大營，他發現倉庫中眾多中國客機和戰鬥機都被毀，這明顯與</a:t>
            </a:r>
            <a:r>
              <a:rPr lang="zh-TW" altLang="en-US" sz="2400" dirty="0">
                <a:latin typeface="標楷體" panose="03000509000000000000" pitchFamily="65" charset="-120"/>
                <a:ea typeface="標楷體" panose="03000509000000000000" pitchFamily="65" charset="-120"/>
              </a:rPr>
              <a:t>「</a:t>
            </a:r>
            <a:r>
              <a:rPr lang="zh-TW" altLang="en-US" sz="2400" dirty="0">
                <a:latin typeface="+mj-ea"/>
                <a:ea typeface="+mj-ea"/>
              </a:rPr>
              <a:t>中方挑起事件</a:t>
            </a:r>
            <a:r>
              <a:rPr lang="zh-TW" altLang="en-US" sz="2400" dirty="0">
                <a:latin typeface="標楷體" panose="03000509000000000000" pitchFamily="65" charset="-120"/>
                <a:ea typeface="標楷體" panose="03000509000000000000" pitchFamily="65" charset="-120"/>
              </a:rPr>
              <a:t>」</a:t>
            </a:r>
            <a:r>
              <a:rPr lang="zh-TW" altLang="en-US" sz="2400" dirty="0">
                <a:latin typeface="+mj-ea"/>
                <a:ea typeface="+mj-ea"/>
              </a:rPr>
              <a:t>的說法不符，而更像是日本主動挑起衝突的佐證。</a:t>
            </a:r>
            <a:endParaRPr lang="en-US" sz="2400" kern="100" spc="110" dirty="0">
              <a:latin typeface="+mj-ea"/>
              <a:ea typeface="+mj-ea"/>
              <a:cs typeface="Times New Roman" panose="02020603050405020304" pitchFamily="18" charset="0"/>
            </a:endParaRPr>
          </a:p>
        </p:txBody>
      </p:sp>
      <p:grpSp>
        <p:nvGrpSpPr>
          <p:cNvPr id="2" name="群組 1"/>
          <p:cNvGrpSpPr/>
          <p:nvPr/>
        </p:nvGrpSpPr>
        <p:grpSpPr>
          <a:xfrm>
            <a:off x="9316002" y="5065486"/>
            <a:ext cx="1787427" cy="1792514"/>
            <a:chOff x="9288428" y="5065486"/>
            <a:chExt cx="1787427" cy="1792514"/>
          </a:xfrm>
        </p:grpSpPr>
        <p:sp>
          <p:nvSpPr>
            <p:cNvPr id="15" name="摺角紙張 14"/>
            <p:cNvSpPr/>
            <p:nvPr/>
          </p:nvSpPr>
          <p:spPr>
            <a:xfrm>
              <a:off x="9288428" y="5065486"/>
              <a:ext cx="1787427" cy="1792514"/>
            </a:xfrm>
            <a:prstGeom prst="foldedCorner">
              <a:avLst>
                <a:gd name="adj" fmla="val 30667"/>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000" b="1" dirty="0">
                  <a:solidFill>
                    <a:srgbClr val="FF0000"/>
                  </a:solidFill>
                  <a:latin typeface="+mj-ea"/>
                  <a:ea typeface="+mj-ea"/>
                </a:rPr>
                <a:t>歷史戲劇</a:t>
              </a:r>
              <a:endParaRPr lang="en-US" altLang="zh-TW" sz="2000" b="1" dirty="0">
                <a:solidFill>
                  <a:srgbClr val="FF0000"/>
                </a:solidFill>
                <a:latin typeface="+mj-ea"/>
                <a:ea typeface="+mj-ea"/>
              </a:endParaRPr>
            </a:p>
            <a:p>
              <a:pPr algn="ctr"/>
              <a:r>
                <a:rPr lang="zh-TW" altLang="en-US" sz="2000" b="1" dirty="0">
                  <a:solidFill>
                    <a:srgbClr val="FF0000"/>
                  </a:solidFill>
                  <a:latin typeface="+mj-ea"/>
                  <a:ea typeface="+mj-ea"/>
                </a:rPr>
                <a:t>學生演澤</a:t>
              </a:r>
              <a:endParaRPr lang="en-US" altLang="zh-TW" sz="2000" b="1" dirty="0">
                <a:solidFill>
                  <a:srgbClr val="FF0000"/>
                </a:solidFill>
                <a:latin typeface="+mj-ea"/>
                <a:ea typeface="+mj-ea"/>
              </a:endParaRPr>
            </a:p>
            <a:p>
              <a:pPr algn="ctr"/>
              <a:r>
                <a:rPr lang="en-US" altLang="zh-TW" sz="2000" b="1" dirty="0">
                  <a:solidFill>
                    <a:srgbClr val="FF0000"/>
                  </a:solidFill>
                  <a:latin typeface="+mj-ea"/>
                  <a:ea typeface="+mj-ea"/>
                </a:rPr>
                <a:t/>
              </a:r>
              <a:br>
                <a:rPr lang="en-US" altLang="zh-TW" sz="2000" b="1" dirty="0">
                  <a:solidFill>
                    <a:srgbClr val="FF0000"/>
                  </a:solidFill>
                  <a:latin typeface="+mj-ea"/>
                  <a:ea typeface="+mj-ea"/>
                </a:rPr>
              </a:br>
              <a:endParaRPr lang="en-US" altLang="zh-TW" sz="2000" b="1" dirty="0">
                <a:solidFill>
                  <a:schemeClr val="bg1"/>
                </a:solidFill>
                <a:latin typeface="+mj-ea"/>
                <a:ea typeface="+mj-ea"/>
              </a:endParaRPr>
            </a:p>
          </p:txBody>
        </p:sp>
        <p:pic>
          <p:nvPicPr>
            <p:cNvPr id="2050" name="Picture 8" descr="image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6026" y="5745480"/>
              <a:ext cx="967377" cy="9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向右箭號 3"/>
          <p:cNvSpPr/>
          <p:nvPr/>
        </p:nvSpPr>
        <p:spPr>
          <a:xfrm>
            <a:off x="6567499" y="5430137"/>
            <a:ext cx="3076929" cy="11345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九一八戲劇教育</a:t>
            </a: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」短劇</a:t>
            </a: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回憶與心聲</a:t>
            </a:r>
            <a:endParaRPr lang="zh-HK" altLang="en-US" dirty="0">
              <a:ln w="0"/>
              <a:solidFill>
                <a:schemeClr val="tx1"/>
              </a:solidFill>
              <a:effectLst>
                <a:outerShdw blurRad="38100" dist="19050" dir="2700000" algn="tl" rotWithShape="0">
                  <a:schemeClr val="dk1">
                    <a:alpha val="40000"/>
                  </a:schemeClr>
                </a:outerShdw>
              </a:effectLst>
            </a:endParaRPr>
          </a:p>
        </p:txBody>
      </p:sp>
      <p:sp>
        <p:nvSpPr>
          <p:cNvPr id="3" name="矩形 2"/>
          <p:cNvSpPr/>
          <p:nvPr/>
        </p:nvSpPr>
        <p:spPr>
          <a:xfrm>
            <a:off x="0" y="6550223"/>
            <a:ext cx="8350076" cy="307777"/>
          </a:xfrm>
          <a:prstGeom prst="rect">
            <a:avLst/>
          </a:prstGeom>
        </p:spPr>
        <p:txBody>
          <a:bodyPr wrap="square">
            <a:spAutoFit/>
          </a:bodyPr>
          <a:lstStyle/>
          <a:p>
            <a:r>
              <a:rPr lang="zh-TW" altLang="en-US" sz="1400" dirty="0" smtClean="0"/>
              <a:t>圖片來源：</a:t>
            </a:r>
            <a:r>
              <a:rPr lang="en-US" sz="1400" dirty="0" smtClean="0"/>
              <a:t>https</a:t>
            </a:r>
            <a:r>
              <a:rPr lang="en-US" sz="1400" dirty="0"/>
              <a:t>://ishare.ifeng.com/c/s/v002ZagXIFZox-_oKCB5iHH7K6Bd0v8otzkKqP7GNEGGVnss__</a:t>
            </a:r>
          </a:p>
        </p:txBody>
      </p:sp>
    </p:spTree>
    <p:extLst>
      <p:ext uri="{BB962C8B-B14F-4D97-AF65-F5344CB8AC3E}">
        <p14:creationId xmlns:p14="http://schemas.microsoft.com/office/powerpoint/2010/main" val="4979511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6"/>
          <p:cNvSpPr txBox="1">
            <a:spLocks noChangeArrowheads="1"/>
          </p:cNvSpPr>
          <p:nvPr/>
        </p:nvSpPr>
        <p:spPr bwMode="auto">
          <a:xfrm>
            <a:off x="977030" y="4444427"/>
            <a:ext cx="10424497" cy="1754326"/>
          </a:xfrm>
          <a:prstGeom prst="rect">
            <a:avLst/>
          </a:prstGeom>
          <a:solidFill>
            <a:schemeClr val="bg2">
              <a:lumMod val="75000"/>
            </a:schemeClr>
          </a:solidFill>
          <a:ln w="9525">
            <a:noFill/>
            <a:miter lim="800000"/>
            <a:headEnd/>
            <a:tailEnd/>
          </a:ln>
          <a:effectLst/>
        </p:spPr>
        <p:txBody>
          <a:bodyPr wrap="square">
            <a:spAutoFit/>
          </a:bodyPr>
          <a:lstStyle/>
          <a:p>
            <a:pPr marL="457200" indent="-457200">
              <a:lnSpc>
                <a:spcPct val="150000"/>
              </a:lnSpc>
              <a:buFont typeface="Wingdings" panose="05000000000000000000" pitchFamily="2" charset="2"/>
              <a:buChar char="q"/>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1931</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400" b="1" dirty="0">
                <a:latin typeface="微軟正黑體" panose="020B0604030504040204" pitchFamily="34" charset="-120"/>
                <a:ea typeface="微軟正黑體" panose="020B0604030504040204" pitchFamily="34" charset="-120"/>
              </a:rPr>
              <a:t>日，日本關東軍</a:t>
            </a:r>
            <a:r>
              <a:rPr lang="zh-TW" altLang="en-US" sz="2400" b="1" dirty="0">
                <a:solidFill>
                  <a:srgbClr val="FF0000"/>
                </a:solidFill>
                <a:latin typeface="微軟正黑體" panose="020B0604030504040204" pitchFamily="34" charset="-120"/>
                <a:ea typeface="微軟正黑體" panose="020B0604030504040204" pitchFamily="34" charset="-120"/>
              </a:rPr>
              <a:t>故意</a:t>
            </a:r>
            <a:r>
              <a:rPr lang="zh-TW" altLang="en-US" sz="2400" b="1" dirty="0">
                <a:latin typeface="微軟正黑體" panose="020B0604030504040204" pitchFamily="34" charset="-120"/>
                <a:ea typeface="微軟正黑體" panose="020B0604030504040204" pitchFamily="34" charset="-120"/>
              </a:rPr>
              <a:t>炸毀中國東北的南滿鐵路部分路段。</a:t>
            </a:r>
            <a:endParaRPr lang="en-US" altLang="zh-TW" sz="2400" b="1" dirty="0">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q"/>
            </a:pPr>
            <a:r>
              <a:rPr lang="zh-TW" altLang="en-US" sz="2400" b="1" dirty="0">
                <a:latin typeface="微軟正黑體" panose="020B0604030504040204" pitchFamily="34" charset="-120"/>
                <a:ea typeface="微軟正黑體" panose="020B0604030504040204" pitchFamily="34" charset="-120"/>
              </a:rPr>
              <a:t> </a:t>
            </a:r>
            <a:r>
              <a:rPr lang="zh-TW" altLang="en-US" sz="2400" b="1" dirty="0">
                <a:solidFill>
                  <a:srgbClr val="FF0000"/>
                </a:solidFill>
                <a:latin typeface="微軟正黑體" panose="020B0604030504040204" pitchFamily="34" charset="-120"/>
                <a:ea typeface="微軟正黑體" panose="020B0604030504040204" pitchFamily="34" charset="-120"/>
              </a:rPr>
              <a:t>偽造證據</a:t>
            </a:r>
            <a:r>
              <a:rPr lang="zh-TW" altLang="en-US" sz="2400" b="1" dirty="0">
                <a:latin typeface="微軟正黑體" panose="020B0604030504040204" pitchFamily="34" charset="-120"/>
                <a:ea typeface="微軟正黑體" panose="020B0604030504040204" pitchFamily="34" charset="-120"/>
              </a:rPr>
              <a:t>，誣指是中國士兵所為，藉</a:t>
            </a:r>
            <a:r>
              <a:rPr lang="zh-TW" altLang="en-US" sz="2400" b="1" dirty="0" smtClean="0">
                <a:latin typeface="微軟正黑體" panose="020B0604030504040204" pitchFamily="34" charset="-120"/>
                <a:ea typeface="微軟正黑體" panose="020B0604030504040204" pitchFamily="34" charset="-120"/>
              </a:rPr>
              <a:t>此進攻瀋陽，成為侵略</a:t>
            </a:r>
            <a:r>
              <a:rPr lang="zh-TW" altLang="en-US" sz="2400" b="1" dirty="0">
                <a:latin typeface="微軟正黑體" panose="020B0604030504040204" pitchFamily="34" charset="-120"/>
                <a:ea typeface="微軟正黑體" panose="020B0604030504040204" pitchFamily="34" charset="-120"/>
              </a:rPr>
              <a:t>中國東北的藉口</a:t>
            </a:r>
            <a:r>
              <a:rPr lang="zh-TW" altLang="en-US" sz="2400" b="1" dirty="0" smtClean="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9" name="Text Box 6"/>
          <p:cNvSpPr txBox="1">
            <a:spLocks noChangeArrowheads="1"/>
          </p:cNvSpPr>
          <p:nvPr/>
        </p:nvSpPr>
        <p:spPr bwMode="auto">
          <a:xfrm>
            <a:off x="2200894" y="52088"/>
            <a:ext cx="7790212" cy="584775"/>
          </a:xfrm>
          <a:prstGeom prst="rect">
            <a:avLst/>
          </a:prstGeom>
          <a:noFill/>
          <a:ln w="9525">
            <a:noFill/>
            <a:miter lim="800000"/>
            <a:headEnd/>
            <a:tailEnd/>
          </a:ln>
          <a:effectLst/>
        </p:spPr>
        <p:txBody>
          <a:bodyPr wrap="square">
            <a:spAutoFit/>
          </a:bodyPr>
          <a:lstStyle/>
          <a:p>
            <a:pPr algn="ctr"/>
            <a:r>
              <a:rPr lang="zh-TW" altLang="en-US" sz="3200" b="1"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九一八事變 </a:t>
            </a:r>
            <a:r>
              <a:rPr lang="en-US" altLang="zh-TW" sz="3200" b="1"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 </a:t>
            </a:r>
            <a:r>
              <a:rPr lang="zh-TW" altLang="en-US" sz="3200" b="1" dirty="0">
                <a:ln w="13500">
                  <a:solidFill>
                    <a:schemeClr val="accent1">
                      <a:shade val="2500"/>
                      <a:alpha val="6500"/>
                    </a:schemeClr>
                  </a:solidFill>
                  <a:prstDash val="solid"/>
                </a:ln>
                <a:solidFill>
                  <a:schemeClr val="tx1">
                    <a:alpha val="95000"/>
                  </a:schemeClr>
                </a:solidFill>
                <a:latin typeface="+mj-ea"/>
                <a:ea typeface="+mj-ea"/>
                <a:cs typeface="Times New Roman" pitchFamily="18" charset="0"/>
              </a:rPr>
              <a:t>日本侵華的事實與真相</a:t>
            </a:r>
          </a:p>
        </p:txBody>
      </p:sp>
      <p:sp>
        <p:nvSpPr>
          <p:cNvPr id="2" name="文字方塊 1">
            <a:extLst>
              <a:ext uri="{FF2B5EF4-FFF2-40B4-BE49-F238E27FC236}">
                <a16:creationId xmlns:a16="http://schemas.microsoft.com/office/drawing/2014/main" id="{1DE6C4EB-E4FC-2833-C32C-AF3FAB712C68}"/>
              </a:ext>
            </a:extLst>
          </p:cNvPr>
          <p:cNvSpPr txBox="1"/>
          <p:nvPr/>
        </p:nvSpPr>
        <p:spPr>
          <a:xfrm>
            <a:off x="609600" y="6444409"/>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Times New Roman" panose="02020603050405020304" pitchFamily="18" charset="0"/>
                <a:cs typeface="Times New Roman" panose="02020603050405020304" pitchFamily="18" charset="0"/>
              </a:rPr>
              <a:t>https://chiculture.org.hk/tc/photo-story/3150</a:t>
            </a:r>
            <a:endParaRPr lang="zh-HK" altLang="en-US" sz="1400" dirty="0"/>
          </a:p>
        </p:txBody>
      </p:sp>
      <p:pic>
        <p:nvPicPr>
          <p:cNvPr id="4" name="圖片 3">
            <a:extLst>
              <a:ext uri="{FF2B5EF4-FFF2-40B4-BE49-F238E27FC236}">
                <a16:creationId xmlns:a16="http://schemas.microsoft.com/office/drawing/2014/main" id="{99EB79FA-4E27-2AF2-5442-1E8D28906462}"/>
              </a:ext>
            </a:extLst>
          </p:cNvPr>
          <p:cNvPicPr>
            <a:picLocks noChangeAspect="1"/>
          </p:cNvPicPr>
          <p:nvPr/>
        </p:nvPicPr>
        <p:blipFill>
          <a:blip r:embed="rId2"/>
          <a:stretch>
            <a:fillRect/>
          </a:stretch>
        </p:blipFill>
        <p:spPr>
          <a:xfrm>
            <a:off x="977030" y="787972"/>
            <a:ext cx="5309975" cy="3420509"/>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Picture 1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5451" y="3789191"/>
            <a:ext cx="4023759" cy="65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p:cNvSpPr>
            <a:spLocks noChangeArrowheads="1"/>
          </p:cNvSpPr>
          <p:nvPr/>
        </p:nvSpPr>
        <p:spPr bwMode="auto">
          <a:xfrm>
            <a:off x="7744968" y="787972"/>
            <a:ext cx="3656559" cy="400110"/>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r>
              <a:rPr lang="zh-TW" altLang="en-US" sz="2000" dirty="0">
                <a:latin typeface="+mj-ea"/>
                <a:ea typeface="+mj-ea"/>
              </a:rPr>
              <a:t>日本關東軍進攻瀋陽北大營</a:t>
            </a:r>
          </a:p>
        </p:txBody>
      </p:sp>
      <p:pic>
        <p:nvPicPr>
          <p:cNvPr id="11" name="Picture 2" descr="mainsite_psd_kangzhan01_3">
            <a:extLst>
              <a:ext uri="{FF2B5EF4-FFF2-40B4-BE49-F238E27FC236}">
                <a16:creationId xmlns:a16="http://schemas.microsoft.com/office/drawing/2014/main" id="{A4037B66-5DF2-FED1-D433-A7771A763A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2538" y="1169361"/>
            <a:ext cx="4608989" cy="312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07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A2404A-4C6B-B908-63E8-169E89B65C8C}"/>
              </a:ext>
            </a:extLst>
          </p:cNvPr>
          <p:cNvSpPr>
            <a:spLocks noGrp="1"/>
          </p:cNvSpPr>
          <p:nvPr>
            <p:ph type="title"/>
          </p:nvPr>
        </p:nvSpPr>
        <p:spPr/>
        <p:txBody>
          <a:bodyPr>
            <a:normAutofit fontScale="90000"/>
          </a:bodyPr>
          <a:lstStyle/>
          <a:p>
            <a:r>
              <a:rPr lang="zh-TW" altLang="en-US" dirty="0"/>
              <a:t>中國歷史科</a:t>
            </a:r>
            <a:r>
              <a:rPr lang="en-US" altLang="zh-TW" dirty="0"/>
              <a:t/>
            </a:r>
            <a:br>
              <a:rPr lang="en-US" altLang="zh-TW" dirty="0"/>
            </a:br>
            <a:r>
              <a:rPr lang="zh-TW" altLang="en-US" dirty="0"/>
              <a:t>課堂教學設計及教學資源參考</a:t>
            </a:r>
            <a:endParaRPr lang="zh-HK" altLang="en-US" dirty="0"/>
          </a:p>
        </p:txBody>
      </p:sp>
      <p:graphicFrame>
        <p:nvGraphicFramePr>
          <p:cNvPr id="3" name="表格 2">
            <a:extLst>
              <a:ext uri="{FF2B5EF4-FFF2-40B4-BE49-F238E27FC236}">
                <a16:creationId xmlns:a16="http://schemas.microsoft.com/office/drawing/2014/main" id="{D0FF53B2-F6D5-FD69-F5A1-856637510A83}"/>
              </a:ext>
            </a:extLst>
          </p:cNvPr>
          <p:cNvGraphicFramePr>
            <a:graphicFrameLocks noGrp="1"/>
          </p:cNvGraphicFramePr>
          <p:nvPr>
            <p:extLst>
              <p:ext uri="{D42A27DB-BD31-4B8C-83A1-F6EECF244321}">
                <p14:modId xmlns:p14="http://schemas.microsoft.com/office/powerpoint/2010/main" val="1394998541"/>
              </p:ext>
            </p:extLst>
          </p:nvPr>
        </p:nvGraphicFramePr>
        <p:xfrm>
          <a:off x="1497871" y="2353176"/>
          <a:ext cx="9398726" cy="2798258"/>
        </p:xfrm>
        <a:graphic>
          <a:graphicData uri="http://schemas.openxmlformats.org/drawingml/2006/table">
            <a:tbl>
              <a:tblPr firstRow="1" firstCol="1" bandRow="1">
                <a:tableStyleId>{7DF18680-E054-41AD-8BC1-D1AEF772440D}</a:tableStyleId>
              </a:tblPr>
              <a:tblGrid>
                <a:gridCol w="2802783">
                  <a:extLst>
                    <a:ext uri="{9D8B030D-6E8A-4147-A177-3AD203B41FA5}">
                      <a16:colId xmlns:a16="http://schemas.microsoft.com/office/drawing/2014/main" val="472131272"/>
                    </a:ext>
                  </a:extLst>
                </a:gridCol>
                <a:gridCol w="6595943">
                  <a:extLst>
                    <a:ext uri="{9D8B030D-6E8A-4147-A177-3AD203B41FA5}">
                      <a16:colId xmlns:a16="http://schemas.microsoft.com/office/drawing/2014/main" val="2213983353"/>
                    </a:ext>
                  </a:extLst>
                </a:gridCol>
              </a:tblGrid>
              <a:tr h="461646">
                <a:tc>
                  <a:txBody>
                    <a:bodyPr/>
                    <a:lstStyle/>
                    <a:p>
                      <a:pPr marL="304800" algn="ctr">
                        <a:lnSpc>
                          <a:spcPct val="150000"/>
                        </a:lnSpc>
                      </a:pPr>
                      <a:r>
                        <a:rPr lang="zh-HK" sz="2000" kern="100" dirty="0">
                          <a:effectLst/>
                          <a:latin typeface="+mj-ea"/>
                          <a:ea typeface="+mj-ea"/>
                        </a:rPr>
                        <a:t>級別</a:t>
                      </a:r>
                      <a:endParaRPr lang="zh-TW" sz="2000" kern="100" dirty="0">
                        <a:effectLst/>
                        <a:latin typeface="+mj-ea"/>
                        <a:ea typeface="+mj-ea"/>
                        <a:cs typeface="Times New Roman" panose="02020603050405020304" pitchFamily="18" charset="0"/>
                      </a:endParaRPr>
                    </a:p>
                  </a:txBody>
                  <a:tcPr marL="68580" marR="68580" marT="0" marB="0"/>
                </a:tc>
                <a:tc>
                  <a:txBody>
                    <a:bodyPr/>
                    <a:lstStyle/>
                    <a:p>
                      <a:pPr marL="304800" indent="188595" algn="ctr">
                        <a:lnSpc>
                          <a:spcPct val="150000"/>
                        </a:lnSpc>
                      </a:pPr>
                      <a:r>
                        <a:rPr lang="zh-TW" sz="2000" kern="100" dirty="0">
                          <a:effectLst/>
                          <a:latin typeface="+mj-ea"/>
                          <a:ea typeface="+mj-ea"/>
                        </a:rPr>
                        <a:t>與九一八事變和抗日戰爭相關的學習內容</a:t>
                      </a:r>
                      <a:endParaRPr lang="zh-TW" sz="2000" kern="100" dirty="0">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2848709346"/>
                  </a:ext>
                </a:extLst>
              </a:tr>
              <a:tr h="1021082">
                <a:tc>
                  <a:txBody>
                    <a:bodyPr/>
                    <a:lstStyle/>
                    <a:p>
                      <a:pPr marL="304800">
                        <a:lnSpc>
                          <a:spcPct val="150000"/>
                        </a:lnSpc>
                      </a:pPr>
                      <a:r>
                        <a:rPr lang="zh-TW" sz="2000" kern="100" dirty="0">
                          <a:effectLst/>
                          <a:latin typeface="+mj-ea"/>
                          <a:ea typeface="+mj-ea"/>
                        </a:rPr>
                        <a:t>初中級［中三級］</a:t>
                      </a:r>
                      <a:endParaRPr lang="zh-TW" sz="2000" kern="100" dirty="0">
                        <a:effectLst/>
                        <a:latin typeface="+mj-ea"/>
                        <a:ea typeface="+mj-ea"/>
                        <a:cs typeface="Times New Roman" panose="02020603050405020304" pitchFamily="18" charset="0"/>
                      </a:endParaRPr>
                    </a:p>
                  </a:txBody>
                  <a:tcPr marL="68580" marR="68580" marT="0" marB="0"/>
                </a:tc>
                <a:tc>
                  <a:txBody>
                    <a:bodyPr/>
                    <a:lstStyle/>
                    <a:p>
                      <a:pPr marL="609600" indent="-304800" algn="just">
                        <a:lnSpc>
                          <a:spcPct val="150000"/>
                        </a:lnSpc>
                      </a:pPr>
                      <a:r>
                        <a:rPr lang="zh-TW" sz="2000" kern="100" dirty="0">
                          <a:effectLst/>
                          <a:latin typeface="+mj-ea"/>
                          <a:ea typeface="+mj-ea"/>
                        </a:rPr>
                        <a:t>中華民國的建立及面對的困難</a:t>
                      </a:r>
                    </a:p>
                    <a:p>
                      <a:pPr marL="609600" indent="-304800" algn="just">
                        <a:lnSpc>
                          <a:spcPct val="150000"/>
                        </a:lnSpc>
                      </a:pPr>
                      <a:r>
                        <a:rPr lang="en-US" altLang="zh-TW" sz="2000" kern="100" dirty="0">
                          <a:effectLst/>
                          <a:latin typeface="+mj-ea"/>
                          <a:ea typeface="+mj-ea"/>
                        </a:rPr>
                        <a:t>   </a:t>
                      </a:r>
                      <a:r>
                        <a:rPr lang="zh-TW" sz="2000" kern="100" dirty="0">
                          <a:solidFill>
                            <a:schemeClr val="accent6">
                              <a:lumMod val="75000"/>
                            </a:schemeClr>
                          </a:solidFill>
                          <a:effectLst/>
                          <a:latin typeface="+mj-ea"/>
                          <a:ea typeface="+mj-ea"/>
                        </a:rPr>
                        <a:t>課題</a:t>
                      </a:r>
                      <a:r>
                        <a:rPr lang="en-US" sz="2000" kern="100" dirty="0">
                          <a:solidFill>
                            <a:schemeClr val="accent6">
                              <a:lumMod val="75000"/>
                            </a:schemeClr>
                          </a:solidFill>
                          <a:effectLst/>
                          <a:latin typeface="+mj-ea"/>
                          <a:ea typeface="+mj-ea"/>
                        </a:rPr>
                        <a:t>3</a:t>
                      </a:r>
                      <a:r>
                        <a:rPr lang="zh-TW" sz="2000" kern="100" dirty="0">
                          <a:solidFill>
                            <a:schemeClr val="accent6">
                              <a:lumMod val="75000"/>
                            </a:schemeClr>
                          </a:solidFill>
                          <a:effectLst/>
                          <a:latin typeface="+mj-ea"/>
                          <a:ea typeface="+mj-ea"/>
                        </a:rPr>
                        <a:t>：日本侵華與抗日戰爭</a:t>
                      </a:r>
                      <a:endParaRPr lang="zh-TW" sz="1800" kern="100" dirty="0">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1189061890"/>
                  </a:ext>
                </a:extLst>
              </a:tr>
              <a:tr h="390910">
                <a:tc>
                  <a:txBody>
                    <a:bodyPr/>
                    <a:lstStyle/>
                    <a:p>
                      <a:pPr marL="304800">
                        <a:lnSpc>
                          <a:spcPct val="150000"/>
                        </a:lnSpc>
                      </a:pPr>
                      <a:r>
                        <a:rPr lang="zh-TW" sz="2000" kern="100" dirty="0">
                          <a:effectLst/>
                          <a:latin typeface="+mj-ea"/>
                          <a:ea typeface="+mj-ea"/>
                        </a:rPr>
                        <a:t>高中級［中五級］</a:t>
                      </a:r>
                      <a:endParaRPr lang="zh-TW" sz="2000" kern="100" dirty="0">
                        <a:effectLst/>
                        <a:latin typeface="+mj-ea"/>
                        <a:ea typeface="+mj-ea"/>
                        <a:cs typeface="Times New Roman" panose="02020603050405020304" pitchFamily="18" charset="0"/>
                      </a:endParaRPr>
                    </a:p>
                  </a:txBody>
                  <a:tcPr marL="68580" marR="68580" marT="0" marB="0"/>
                </a:tc>
                <a:tc>
                  <a:txBody>
                    <a:bodyPr/>
                    <a:lstStyle/>
                    <a:p>
                      <a:pPr marL="304800" indent="-635" algn="just">
                        <a:lnSpc>
                          <a:spcPct val="150000"/>
                        </a:lnSpc>
                      </a:pPr>
                      <a:r>
                        <a:rPr lang="zh-TW" sz="2000" kern="100" dirty="0">
                          <a:effectLst/>
                          <a:latin typeface="+mj-ea"/>
                          <a:ea typeface="+mj-ea"/>
                        </a:rPr>
                        <a:t>乙部：十九世紀中葉至二十世紀末</a:t>
                      </a:r>
                      <a:r>
                        <a:rPr lang="en-US" sz="2000" kern="100" dirty="0">
                          <a:effectLst/>
                          <a:latin typeface="+mj-ea"/>
                          <a:ea typeface="+mj-ea"/>
                        </a:rPr>
                        <a:t> — </a:t>
                      </a:r>
                      <a:r>
                        <a:rPr lang="zh-TW" sz="2000" kern="100" dirty="0">
                          <a:effectLst/>
                          <a:latin typeface="+mj-ea"/>
                          <a:ea typeface="+mj-ea"/>
                        </a:rPr>
                        <a:t>辛亥革命至中華人民共和國成立 </a:t>
                      </a:r>
                    </a:p>
                    <a:p>
                      <a:pPr marL="609600" indent="-304800" algn="just">
                        <a:lnSpc>
                          <a:spcPct val="150000"/>
                        </a:lnSpc>
                      </a:pPr>
                      <a:r>
                        <a:rPr lang="en-US" altLang="zh-TW" sz="2000" kern="100" dirty="0">
                          <a:effectLst/>
                          <a:latin typeface="+mj-ea"/>
                          <a:ea typeface="+mj-ea"/>
                        </a:rPr>
                        <a:t>     </a:t>
                      </a:r>
                      <a:r>
                        <a:rPr lang="zh-TW" sz="2000" kern="100" dirty="0">
                          <a:solidFill>
                            <a:schemeClr val="accent6">
                              <a:lumMod val="75000"/>
                            </a:schemeClr>
                          </a:solidFill>
                          <a:effectLst/>
                          <a:latin typeface="+mj-ea"/>
                          <a:ea typeface="+mj-ea"/>
                        </a:rPr>
                        <a:t>課題</a:t>
                      </a:r>
                      <a:r>
                        <a:rPr lang="en-US" sz="2000" kern="100" dirty="0">
                          <a:solidFill>
                            <a:schemeClr val="accent6">
                              <a:lumMod val="75000"/>
                            </a:schemeClr>
                          </a:solidFill>
                          <a:effectLst/>
                          <a:latin typeface="+mj-ea"/>
                          <a:ea typeface="+mj-ea"/>
                        </a:rPr>
                        <a:t>3</a:t>
                      </a:r>
                      <a:r>
                        <a:rPr lang="zh-TW" sz="2000" kern="100" dirty="0">
                          <a:solidFill>
                            <a:schemeClr val="accent6">
                              <a:lumMod val="75000"/>
                            </a:schemeClr>
                          </a:solidFill>
                          <a:effectLst/>
                          <a:latin typeface="+mj-ea"/>
                          <a:ea typeface="+mj-ea"/>
                        </a:rPr>
                        <a:t>：抗日戰爭</a:t>
                      </a:r>
                      <a:endParaRPr lang="zh-TW" sz="2000" kern="100" dirty="0">
                        <a:solidFill>
                          <a:schemeClr val="accent6">
                            <a:lumMod val="75000"/>
                          </a:schemeClr>
                        </a:solidFill>
                        <a:effectLst/>
                        <a:latin typeface="+mj-ea"/>
                        <a:ea typeface="+mj-ea"/>
                        <a:cs typeface="Times New Roman" panose="02020603050405020304" pitchFamily="18" charset="0"/>
                      </a:endParaRPr>
                    </a:p>
                  </a:txBody>
                  <a:tcPr marL="68580" marR="68580" marT="0" marB="0"/>
                </a:tc>
                <a:extLst>
                  <a:ext uri="{0D108BD9-81ED-4DB2-BD59-A6C34878D82A}">
                    <a16:rowId xmlns:a16="http://schemas.microsoft.com/office/drawing/2014/main" val="2963181040"/>
                  </a:ext>
                </a:extLst>
              </a:tr>
            </a:tbl>
          </a:graphicData>
        </a:graphic>
      </p:graphicFrame>
      <p:sp>
        <p:nvSpPr>
          <p:cNvPr id="4" name="Rectangle 1">
            <a:extLst>
              <a:ext uri="{FF2B5EF4-FFF2-40B4-BE49-F238E27FC236}">
                <a16:creationId xmlns:a16="http://schemas.microsoft.com/office/drawing/2014/main" id="{65039AE2-63A7-FC6B-D3E8-DABFB7CBB9FF}"/>
              </a:ext>
            </a:extLst>
          </p:cNvPr>
          <p:cNvSpPr>
            <a:spLocks noChangeArrowheads="1"/>
          </p:cNvSpPr>
          <p:nvPr/>
        </p:nvSpPr>
        <p:spPr bwMode="auto">
          <a:xfrm>
            <a:off x="1497871" y="5207504"/>
            <a:ext cx="949996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en-US" sz="2000" b="1" i="1" dirty="0" smtClean="0">
                <a:solidFill>
                  <a:srgbClr val="0000FF"/>
                </a:solidFill>
                <a:latin typeface="+mj-ea"/>
                <a:ea typeface="+mj-ea"/>
                <a:cs typeface="Times New Roman" panose="02020603050405020304" pitchFamily="18" charset="0"/>
              </a:rPr>
              <a:t>備註：由於</a:t>
            </a:r>
            <a:r>
              <a:rPr kumimoji="0" lang="zh-TW" altLang="en-US" sz="2000" b="1" i="1" u="none" strike="noStrike" cap="none" normalizeH="0" baseline="0" dirty="0" smtClean="0">
                <a:ln>
                  <a:noFill/>
                </a:ln>
                <a:solidFill>
                  <a:srgbClr val="0000FF"/>
                </a:solidFill>
                <a:effectLst/>
                <a:latin typeface="+mj-ea"/>
                <a:ea typeface="+mj-ea"/>
                <a:cs typeface="Times New Roman" panose="02020603050405020304" pitchFamily="18" charset="0"/>
              </a:rPr>
              <a:t>本</a:t>
            </a:r>
            <a:r>
              <a:rPr kumimoji="0" lang="zh-TW" altLang="en-US" sz="2000" b="1" i="1" u="none" strike="noStrike" cap="none" normalizeH="0" baseline="0" dirty="0">
                <a:ln>
                  <a:noFill/>
                </a:ln>
                <a:solidFill>
                  <a:srgbClr val="0000FF"/>
                </a:solidFill>
                <a:effectLst/>
                <a:latin typeface="+mj-ea"/>
                <a:ea typeface="+mj-ea"/>
                <a:cs typeface="Times New Roman" panose="02020603050405020304" pitchFamily="18" charset="0"/>
              </a:rPr>
              <a:t>教學設計涵蓋初中、高中中史課程內容，</a:t>
            </a:r>
            <a:r>
              <a:rPr kumimoji="0" lang="zh-TW" altLang="en-US" sz="2000" b="1" i="1" u="none" strike="noStrike" cap="none" normalizeH="0" baseline="0" dirty="0">
                <a:ln>
                  <a:noFill/>
                </a:ln>
                <a:solidFill>
                  <a:srgbClr val="0000FF"/>
                </a:solidFill>
                <a:effectLst/>
                <a:latin typeface="+mj-ea"/>
                <a:ea typeface="+mj-ea"/>
                <a:cs typeface="Calibri" panose="020F0502020204030204" pitchFamily="34" charset="0"/>
              </a:rPr>
              <a:t>教師須</a:t>
            </a:r>
            <a:r>
              <a:rPr kumimoji="0" lang="zh-TW" altLang="en-US" sz="2000" b="1" i="1" u="none" strike="noStrike" cap="none" normalizeH="0" baseline="0" dirty="0" smtClean="0">
                <a:ln>
                  <a:noFill/>
                </a:ln>
                <a:solidFill>
                  <a:srgbClr val="0000FF"/>
                </a:solidFill>
                <a:effectLst/>
                <a:latin typeface="+mj-ea"/>
                <a:ea typeface="+mj-ea"/>
                <a:cs typeface="Calibri" panose="020F0502020204030204" pitchFamily="34" charset="0"/>
              </a:rPr>
              <a:t>因應初中及高中課程</a:t>
            </a:r>
            <a:r>
              <a:rPr kumimoji="0" lang="zh-TW" altLang="en-US" sz="2000" b="1" i="1" u="none" strike="noStrike" cap="none" normalizeH="0" baseline="0" dirty="0">
                <a:ln>
                  <a:noFill/>
                </a:ln>
                <a:solidFill>
                  <a:srgbClr val="0000FF"/>
                </a:solidFill>
                <a:effectLst/>
                <a:latin typeface="+mj-ea"/>
                <a:ea typeface="+mj-ea"/>
                <a:cs typeface="Calibri" panose="020F0502020204030204" pitchFamily="34" charset="0"/>
              </a:rPr>
              <a:t>學習重點、學生</a:t>
            </a:r>
            <a:r>
              <a:rPr kumimoji="0" lang="zh-TW" altLang="en-US" sz="2000" b="1" i="1" u="none" strike="noStrike" cap="none" normalizeH="0" baseline="0" dirty="0" smtClean="0">
                <a:ln>
                  <a:noFill/>
                </a:ln>
                <a:solidFill>
                  <a:srgbClr val="0000FF"/>
                </a:solidFill>
                <a:effectLst/>
                <a:latin typeface="+mj-ea"/>
                <a:ea typeface="+mj-ea"/>
                <a:cs typeface="Calibri" panose="020F0502020204030204" pitchFamily="34" charset="0"/>
              </a:rPr>
              <a:t>年齡級別、</a:t>
            </a:r>
            <a:r>
              <a:rPr kumimoji="0" lang="zh-TW" altLang="en-US" sz="2000" b="1" i="1" u="none" strike="noStrike" cap="none" normalizeH="0" baseline="0" dirty="0">
                <a:ln>
                  <a:noFill/>
                </a:ln>
                <a:solidFill>
                  <a:srgbClr val="0000FF"/>
                </a:solidFill>
                <a:effectLst/>
                <a:latin typeface="+mj-ea"/>
                <a:ea typeface="+mj-ea"/>
                <a:cs typeface="Calibri" panose="020F0502020204030204" pitchFamily="34" charset="0"/>
              </a:rPr>
              <a:t>學習進度</a:t>
            </a:r>
            <a:r>
              <a:rPr kumimoji="0" lang="zh-TW" altLang="en-US" sz="2000" b="1" i="1" u="none" strike="noStrike" cap="none" normalizeH="0" baseline="0" dirty="0" smtClean="0">
                <a:ln>
                  <a:noFill/>
                </a:ln>
                <a:solidFill>
                  <a:srgbClr val="0000FF"/>
                </a:solidFill>
                <a:effectLst/>
                <a:latin typeface="+mj-ea"/>
                <a:ea typeface="+mj-ea"/>
                <a:cs typeface="Calibri" panose="020F0502020204030204" pitchFamily="34" charset="0"/>
              </a:rPr>
              <a:t>、課時安排及</a:t>
            </a:r>
            <a:r>
              <a:rPr kumimoji="0" lang="zh-TW" altLang="en-US" sz="2000" b="1" i="1" u="none" strike="noStrike" cap="none" normalizeH="0" baseline="0" dirty="0">
                <a:ln>
                  <a:noFill/>
                </a:ln>
                <a:solidFill>
                  <a:srgbClr val="0000FF"/>
                </a:solidFill>
                <a:effectLst/>
                <a:latin typeface="+mj-ea"/>
                <a:ea typeface="+mj-ea"/>
                <a:cs typeface="Calibri" panose="020F0502020204030204" pitchFamily="34" charset="0"/>
              </a:rPr>
              <a:t>其他校本情況，適當地剪裁或選用</a:t>
            </a:r>
            <a:r>
              <a:rPr kumimoji="0" lang="zh-TW" altLang="en-US" sz="2000" b="1" i="1" u="none" strike="noStrike" cap="none" normalizeH="0" baseline="0" dirty="0" smtClean="0">
                <a:ln>
                  <a:noFill/>
                </a:ln>
                <a:solidFill>
                  <a:srgbClr val="0000FF"/>
                </a:solidFill>
                <a:effectLst/>
                <a:latin typeface="+mj-ea"/>
                <a:ea typeface="+mj-ea"/>
                <a:cs typeface="Calibri" panose="020F0502020204030204" pitchFamily="34" charset="0"/>
              </a:rPr>
              <a:t>。</a:t>
            </a:r>
            <a:endParaRPr kumimoji="0" lang="zh-TW" altLang="en-US" sz="2000" b="0" i="1" u="none" strike="noStrike" cap="none" normalizeH="0" baseline="0" dirty="0">
              <a:ln>
                <a:noFill/>
              </a:ln>
              <a:solidFill>
                <a:srgbClr val="0000FF"/>
              </a:solidFill>
              <a:effectLst/>
              <a:latin typeface="+mj-ea"/>
              <a:ea typeface="+mj-ea"/>
            </a:endParaRPr>
          </a:p>
        </p:txBody>
      </p:sp>
    </p:spTree>
    <p:extLst>
      <p:ext uri="{BB962C8B-B14F-4D97-AF65-F5344CB8AC3E}">
        <p14:creationId xmlns:p14="http://schemas.microsoft.com/office/powerpoint/2010/main" val="3151122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E:\images\pic\A0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184" y="2782880"/>
            <a:ext cx="6093472" cy="39315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標題 1"/>
          <p:cNvSpPr>
            <a:spLocks noGrp="1"/>
          </p:cNvSpPr>
          <p:nvPr>
            <p:ph type="body" idx="1"/>
          </p:nvPr>
        </p:nvSpPr>
        <p:spPr>
          <a:xfrm>
            <a:off x="6337025" y="342074"/>
            <a:ext cx="5525791" cy="2304288"/>
          </a:xfrm>
          <a:prstGeom prst="rect">
            <a:avLst/>
          </a:prstGeom>
        </p:spPr>
        <p:txBody>
          <a:bodyPr>
            <a:noAutofit/>
          </a:bodyPr>
          <a:lstStyle/>
          <a:p>
            <a:pPr marL="0" indent="0" algn="just">
              <a:buNone/>
            </a:pPr>
            <a:r>
              <a:rPr lang="zh-TW" altLang="en-US" sz="2800" b="1" dirty="0" smtClean="0">
                <a:solidFill>
                  <a:srgbClr val="0070C0"/>
                </a:solidFill>
                <a:latin typeface="+mj-ea"/>
                <a:ea typeface="+mj-ea"/>
              </a:rPr>
              <a:t>中國</a:t>
            </a:r>
            <a:r>
              <a:rPr lang="zh-TW" altLang="en-US" sz="2800" b="1" dirty="0">
                <a:solidFill>
                  <a:srgbClr val="0070C0"/>
                </a:solidFill>
                <a:latin typeface="+mj-ea"/>
                <a:ea typeface="+mj-ea"/>
              </a:rPr>
              <a:t>軍隊狙擊日軍</a:t>
            </a:r>
            <a:endParaRPr lang="en-US" altLang="zh-TW" sz="2800" b="1" dirty="0">
              <a:solidFill>
                <a:srgbClr val="0070C0"/>
              </a:solidFill>
              <a:latin typeface="+mj-ea"/>
              <a:ea typeface="+mj-ea"/>
            </a:endParaRPr>
          </a:p>
          <a:p>
            <a:pPr marL="0" indent="0" algn="just">
              <a:buNone/>
            </a:pPr>
            <a:r>
              <a:rPr lang="en-US" altLang="zh-TW" sz="2800" b="1" dirty="0">
                <a:latin typeface="+mj-ea"/>
                <a:ea typeface="+mj-ea"/>
              </a:rPr>
              <a:t>1931</a:t>
            </a:r>
            <a:r>
              <a:rPr lang="zh-TW" altLang="en-US" sz="2800" b="1" dirty="0">
                <a:latin typeface="+mj-ea"/>
                <a:ea typeface="+mj-ea"/>
              </a:rPr>
              <a:t>年底，日軍進攻東北各大城市。面對日軍的侵略，東北軍民奮起反抗。圖為中國軍隊狙擊日軍火車的情形。</a:t>
            </a:r>
          </a:p>
        </p:txBody>
      </p:sp>
      <p:sp>
        <p:nvSpPr>
          <p:cNvPr id="2" name="文字方塊 1">
            <a:extLst>
              <a:ext uri="{FF2B5EF4-FFF2-40B4-BE49-F238E27FC236}">
                <a16:creationId xmlns:a16="http://schemas.microsoft.com/office/drawing/2014/main" id="{272E9A54-8356-69B2-758E-002C5F995637}"/>
              </a:ext>
            </a:extLst>
          </p:cNvPr>
          <p:cNvSpPr txBox="1"/>
          <p:nvPr/>
        </p:nvSpPr>
        <p:spPr>
          <a:xfrm>
            <a:off x="1423649" y="6406645"/>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歷史影像中的近代中國</a:t>
            </a:r>
            <a:r>
              <a:rPr lang="en-US" altLang="zh-TW" sz="1400" dirty="0">
                <a:latin typeface="Times New Roman" panose="02020603050405020304" pitchFamily="18" charset="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徐宗懋藏品選</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p>
        </p:txBody>
      </p:sp>
      <p:pic>
        <p:nvPicPr>
          <p:cNvPr id="6" name="Picture 2" descr="E:\images\pic\A0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22" y="122970"/>
            <a:ext cx="5741483" cy="4066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標題 1"/>
          <p:cNvSpPr txBox="1">
            <a:spLocks/>
          </p:cNvSpPr>
          <p:nvPr/>
        </p:nvSpPr>
        <p:spPr>
          <a:xfrm>
            <a:off x="133223" y="3008633"/>
            <a:ext cx="5741483" cy="5016911"/>
          </a:xfrm>
          <a:prstGeom prst="rect">
            <a:avLst/>
          </a:prstGeom>
        </p:spPr>
        <p:txBody>
          <a:bodyPr vert="horz" lIns="91440" tIns="45720" rIns="91440" bIns="45720" rtlCol="0" anchor="t">
            <a:noAutofit/>
          </a:bodyPr>
          <a:lstStyle>
            <a:lvl1pPr marL="0" indent="0" algn="ctr" defTabSz="457200" rtl="0" eaLnBrk="1" latinLnBrk="0" hangingPunct="1">
              <a:spcBef>
                <a:spcPct val="20000"/>
              </a:spcBef>
              <a:spcAft>
                <a:spcPts val="600"/>
              </a:spcAft>
              <a:buClr>
                <a:schemeClr val="accent1"/>
              </a:buClr>
              <a:buSzPct val="115000"/>
              <a:buFont typeface="Arial"/>
              <a:buNone/>
              <a:defRPr sz="24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just"/>
            <a:endParaRPr lang="en-US" altLang="zh-TW" sz="2800" b="1" dirty="0" smtClean="0"/>
          </a:p>
          <a:p>
            <a:pPr algn="just"/>
            <a:endParaRPr lang="en-US" altLang="zh-TW" sz="2800" b="1" dirty="0" smtClean="0">
              <a:latin typeface="+mj-ea"/>
              <a:ea typeface="+mj-ea"/>
            </a:endParaRPr>
          </a:p>
          <a:p>
            <a:pPr algn="just"/>
            <a:r>
              <a:rPr lang="zh-TW" altLang="en-US" sz="2800" b="1" dirty="0" smtClean="0">
                <a:solidFill>
                  <a:srgbClr val="0070C0"/>
                </a:solidFill>
                <a:latin typeface="+mj-ea"/>
                <a:ea typeface="+mj-ea"/>
              </a:rPr>
              <a:t>日軍轟炸東北</a:t>
            </a:r>
          </a:p>
          <a:p>
            <a:pPr algn="just"/>
            <a:r>
              <a:rPr lang="en-US" altLang="zh-TW" sz="2800" b="1" dirty="0" smtClean="0">
                <a:latin typeface="+mj-ea"/>
                <a:ea typeface="+mj-ea"/>
              </a:rPr>
              <a:t>1931</a:t>
            </a:r>
            <a:r>
              <a:rPr lang="zh-TW" altLang="en-US" sz="2800" b="1" dirty="0" smtClean="0">
                <a:latin typeface="+mj-ea"/>
                <a:ea typeface="+mj-ea"/>
              </a:rPr>
              <a:t>年九一八事變爆發後，日軍向東北全境發動攻擊，圖為</a:t>
            </a:r>
            <a:r>
              <a:rPr lang="en-US" altLang="zh-TW" sz="2800" b="1" dirty="0" smtClean="0">
                <a:latin typeface="+mj-ea"/>
                <a:ea typeface="+mj-ea"/>
              </a:rPr>
              <a:t>9</a:t>
            </a:r>
            <a:r>
              <a:rPr lang="zh-TW" altLang="en-US" sz="2800" b="1" dirty="0" smtClean="0">
                <a:latin typeface="+mj-ea"/>
                <a:ea typeface="+mj-ea"/>
              </a:rPr>
              <a:t>月</a:t>
            </a:r>
            <a:r>
              <a:rPr lang="en-US" altLang="zh-TW" sz="2800" b="1" dirty="0" smtClean="0">
                <a:latin typeface="+mj-ea"/>
                <a:ea typeface="+mj-ea"/>
              </a:rPr>
              <a:t>28</a:t>
            </a:r>
            <a:r>
              <a:rPr lang="zh-TW" altLang="en-US" sz="2800" b="1" dirty="0" smtClean="0">
                <a:latin typeface="+mj-ea"/>
                <a:ea typeface="+mj-ea"/>
              </a:rPr>
              <a:t>日日軍轟炸遼寧省紅頂山中國軍營的情形。</a:t>
            </a:r>
            <a:endParaRPr lang="zh-TW" altLang="en-US" sz="2800" b="1" dirty="0">
              <a:latin typeface="+mj-ea"/>
              <a:ea typeface="+mj-ea"/>
            </a:endParaRPr>
          </a:p>
        </p:txBody>
      </p:sp>
    </p:spTree>
    <p:extLst>
      <p:ext uri="{BB962C8B-B14F-4D97-AF65-F5344CB8AC3E}">
        <p14:creationId xmlns:p14="http://schemas.microsoft.com/office/powerpoint/2010/main" val="3033023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1524000" y="2438400"/>
            <a:ext cx="9601200" cy="358140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endParaRPr lang="en-US" altLang="zh-TW" sz="3200" dirty="0"/>
          </a:p>
        </p:txBody>
      </p:sp>
      <p:sp>
        <p:nvSpPr>
          <p:cNvPr id="9" name="AutoShape 6" descr="東北新省區方案- 维基百科，自由的百科全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0" name="AutoShape 8" descr="東北新省區方案- 维基百科，自由的百科全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22" name="矩形 21"/>
          <p:cNvSpPr/>
          <p:nvPr/>
        </p:nvSpPr>
        <p:spPr>
          <a:xfrm>
            <a:off x="5516064" y="5059739"/>
            <a:ext cx="5886609" cy="1200329"/>
          </a:xfrm>
          <a:prstGeom prst="rect">
            <a:avLst/>
          </a:prstGeom>
          <a:solidFill>
            <a:schemeClr val="tx1"/>
          </a:solidFill>
        </p:spPr>
        <p:txBody>
          <a:bodyPr wrap="square">
            <a:spAutoFit/>
          </a:bodyPr>
          <a:lstStyle/>
          <a:p>
            <a:pPr algn="just"/>
            <a:r>
              <a:rPr lang="zh-TW" altLang="en-US" sz="2400" b="1" dirty="0">
                <a:solidFill>
                  <a:schemeClr val="bg1"/>
                </a:solidFill>
                <a:latin typeface="+mj-ea"/>
                <a:ea typeface="+mj-ea"/>
              </a:rPr>
              <a:t>黑龍江、吉林、遼寧是中國東北的三個省份，合稱「東北三省」。九一八事變後，日本進佔中國東北，這些省份相繼陷落。</a:t>
            </a:r>
            <a:endParaRPr lang="en-US" altLang="zh-TW" sz="2000" b="1" dirty="0">
              <a:latin typeface="+mn-ea"/>
            </a:endParaRPr>
          </a:p>
        </p:txBody>
      </p:sp>
      <p:pic>
        <p:nvPicPr>
          <p:cNvPr id="17" name="Picture 2" descr="https://chiculture.org.hk/sites/mainsite/files/styles/free_style_image_styles/public/2020-04/mainsite_psd_kangzhan01_8.jpg?itok=olTPAFfK"/>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911779" y="592113"/>
            <a:ext cx="5108209" cy="38456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矩形 4"/>
          <p:cNvSpPr/>
          <p:nvPr/>
        </p:nvSpPr>
        <p:spPr>
          <a:xfrm>
            <a:off x="830307" y="4501576"/>
            <a:ext cx="5094504" cy="1887696"/>
          </a:xfrm>
          <a:prstGeom prst="rect">
            <a:avLst/>
          </a:prstGeom>
          <a:noFill/>
        </p:spPr>
        <p:txBody>
          <a:bodyPr wrap="square">
            <a:spAutoFit/>
          </a:bodyPr>
          <a:lstStyle/>
          <a:p>
            <a:pPr marL="342900" indent="-342900">
              <a:lnSpc>
                <a:spcPts val="3500"/>
              </a:lnSpc>
              <a:buFont typeface="Wingdings" panose="05000000000000000000" pitchFamily="2" charset="2"/>
              <a:buChar char="q"/>
            </a:pPr>
            <a:r>
              <a:rPr lang="zh-TW" altLang="en-US" sz="2400" b="1" dirty="0">
                <a:latin typeface="+mj-ea"/>
                <a:ea typeface="+mj-ea"/>
              </a:rPr>
              <a:t> </a:t>
            </a:r>
            <a:r>
              <a:rPr lang="en-US" altLang="zh-TW" sz="2400" b="1" dirty="0" smtClean="0">
                <a:latin typeface="+mj-ea"/>
                <a:ea typeface="+mj-ea"/>
              </a:rPr>
              <a:t>1931</a:t>
            </a:r>
            <a:r>
              <a:rPr lang="zh-TW" altLang="en-US" sz="2400" b="1" dirty="0" smtClean="0">
                <a:latin typeface="+mj-ea"/>
                <a:ea typeface="+mj-ea"/>
              </a:rPr>
              <a:t>年</a:t>
            </a:r>
            <a:r>
              <a:rPr lang="en-US" altLang="zh-TW" sz="2400" b="1" dirty="0" smtClean="0">
                <a:latin typeface="+mj-ea"/>
                <a:ea typeface="+mj-ea"/>
              </a:rPr>
              <a:t>11</a:t>
            </a:r>
            <a:r>
              <a:rPr lang="zh-TW" altLang="en-US" sz="2400" b="1" dirty="0" smtClean="0">
                <a:latin typeface="+mj-ea"/>
                <a:ea typeface="+mj-ea"/>
              </a:rPr>
              <a:t>月</a:t>
            </a:r>
            <a:r>
              <a:rPr lang="en-US" altLang="zh-TW" sz="2400" b="1" dirty="0" smtClean="0">
                <a:latin typeface="+mj-ea"/>
                <a:ea typeface="+mj-ea"/>
              </a:rPr>
              <a:t>19</a:t>
            </a:r>
            <a:r>
              <a:rPr lang="zh-TW" altLang="en-US" sz="2400" b="1" dirty="0" smtClean="0">
                <a:latin typeface="+mj-ea"/>
                <a:ea typeface="+mj-ea"/>
              </a:rPr>
              <a:t>日日軍進佔黑龍江首府齊齊哈爾</a:t>
            </a:r>
            <a:endParaRPr lang="en-US" altLang="zh-TW" sz="2400" b="1" dirty="0">
              <a:latin typeface="+mj-ea"/>
              <a:ea typeface="+mj-ea"/>
            </a:endParaRPr>
          </a:p>
          <a:p>
            <a:pPr marL="342900" indent="-342900">
              <a:lnSpc>
                <a:spcPts val="3500"/>
              </a:lnSpc>
              <a:buFont typeface="Wingdings" panose="05000000000000000000" pitchFamily="2" charset="2"/>
              <a:buChar char="q"/>
            </a:pPr>
            <a:r>
              <a:rPr lang="zh-TW" altLang="en-US" sz="2400" b="1" dirty="0" smtClean="0">
                <a:latin typeface="+mj-ea"/>
                <a:ea typeface="+mj-ea"/>
              </a:rPr>
              <a:t>日軍</a:t>
            </a:r>
            <a:r>
              <a:rPr lang="zh-TW" altLang="en-US" sz="2400" b="1" dirty="0">
                <a:latin typeface="+mj-ea"/>
                <a:ea typeface="+mj-ea"/>
              </a:rPr>
              <a:t>短短數月便佔領了東三省           （遼寧、吉林與黑龍江）</a:t>
            </a:r>
            <a:endParaRPr lang="en-US" altLang="zh-TW" sz="2400" b="1" dirty="0">
              <a:latin typeface="+mj-ea"/>
              <a:ea typeface="+mj-ea"/>
            </a:endParaRPr>
          </a:p>
        </p:txBody>
      </p:sp>
      <p:sp>
        <p:nvSpPr>
          <p:cNvPr id="7" name="文字方塊 6">
            <a:extLst>
              <a:ext uri="{FF2B5EF4-FFF2-40B4-BE49-F238E27FC236}">
                <a16:creationId xmlns:a16="http://schemas.microsoft.com/office/drawing/2014/main" id="{CB9C21A8-01A2-9C92-4E93-A1F277F3FC49}"/>
              </a:ext>
            </a:extLst>
          </p:cNvPr>
          <p:cNvSpPr txBox="1"/>
          <p:nvPr/>
        </p:nvSpPr>
        <p:spPr>
          <a:xfrm>
            <a:off x="7649664" y="498643"/>
            <a:ext cx="6098582" cy="523220"/>
          </a:xfrm>
          <a:prstGeom prst="rect">
            <a:avLst/>
          </a:prstGeom>
          <a:noFill/>
        </p:spPr>
        <p:txBody>
          <a:bodyPr wrap="square">
            <a:spAutoFit/>
          </a:bodyPr>
          <a:lstStyle/>
          <a:p>
            <a:r>
              <a:rPr lang="zh-TW" altLang="en-US" sz="2800" b="1" dirty="0">
                <a:solidFill>
                  <a:srgbClr val="FF0000"/>
                </a:solidFill>
                <a:latin typeface="+mj-ea"/>
                <a:ea typeface="+mj-ea"/>
              </a:rPr>
              <a:t>歷史補充站</a:t>
            </a:r>
          </a:p>
        </p:txBody>
      </p:sp>
      <p:sp>
        <p:nvSpPr>
          <p:cNvPr id="3" name="文字方塊 2">
            <a:extLst>
              <a:ext uri="{FF2B5EF4-FFF2-40B4-BE49-F238E27FC236}">
                <a16:creationId xmlns:a16="http://schemas.microsoft.com/office/drawing/2014/main" id="{0530DF32-B77F-EC73-54DD-4B91EDF361EB}"/>
              </a:ext>
            </a:extLst>
          </p:cNvPr>
          <p:cNvSpPr txBox="1"/>
          <p:nvPr/>
        </p:nvSpPr>
        <p:spPr>
          <a:xfrm>
            <a:off x="609600" y="6444409"/>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Times New Roman" panose="02020603050405020304" pitchFamily="18" charset="0"/>
                <a:cs typeface="Times New Roman" panose="02020603050405020304" pitchFamily="18" charset="0"/>
              </a:rPr>
              <a:t>https://chiculture.org.hk/tc/photo-story/3150</a:t>
            </a:r>
            <a:endParaRPr lang="zh-HK" altLang="en-US" sz="1400" dirty="0"/>
          </a:p>
        </p:txBody>
      </p:sp>
      <p:sp>
        <p:nvSpPr>
          <p:cNvPr id="20" name="橢圓 19"/>
          <p:cNvSpPr/>
          <p:nvPr/>
        </p:nvSpPr>
        <p:spPr>
          <a:xfrm flipH="1">
            <a:off x="8828278" y="3418419"/>
            <a:ext cx="123014" cy="1182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群組 13"/>
          <p:cNvGrpSpPr/>
          <p:nvPr/>
        </p:nvGrpSpPr>
        <p:grpSpPr>
          <a:xfrm>
            <a:off x="6722397" y="1047845"/>
            <a:ext cx="3882690" cy="3882690"/>
            <a:chOff x="6722397" y="1047845"/>
            <a:chExt cx="3882690" cy="3882690"/>
          </a:xfrm>
        </p:grpSpPr>
        <p:pic>
          <p:nvPicPr>
            <p:cNvPr id="36" name="圖片 35"/>
            <p:cNvPicPr>
              <a:picLocks noChangeAspect="1"/>
            </p:cNvPicPr>
            <p:nvPr/>
          </p:nvPicPr>
          <p:blipFill rotWithShape="1">
            <a:blip r:embed="rId4"/>
            <a:srcRect l="976" r="976"/>
            <a:stretch/>
          </p:blipFill>
          <p:spPr>
            <a:xfrm>
              <a:off x="6722397" y="1047845"/>
              <a:ext cx="3882690" cy="38826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文字方塊 36"/>
            <p:cNvSpPr txBox="1"/>
            <p:nvPr/>
          </p:nvSpPr>
          <p:spPr>
            <a:xfrm>
              <a:off x="8986654" y="2340896"/>
              <a:ext cx="877163" cy="369332"/>
            </a:xfrm>
            <a:prstGeom prst="rect">
              <a:avLst/>
            </a:prstGeom>
            <a:noFill/>
          </p:spPr>
          <p:txBody>
            <a:bodyPr wrap="none" rtlCol="0">
              <a:spAutoFit/>
            </a:bodyPr>
            <a:lstStyle/>
            <a:p>
              <a:r>
                <a:rPr lang="zh-TW" altLang="en-US" dirty="0">
                  <a:solidFill>
                    <a:schemeClr val="bg1"/>
                  </a:solidFill>
                  <a:effectLst>
                    <a:outerShdw blurRad="38100" dist="38100" dir="2700000" algn="tl">
                      <a:srgbClr val="000000">
                        <a:alpha val="43137"/>
                      </a:srgbClr>
                    </a:outerShdw>
                  </a:effectLst>
                </a:rPr>
                <a:t>黑龍江</a:t>
              </a:r>
            </a:p>
          </p:txBody>
        </p:sp>
        <p:sp>
          <p:nvSpPr>
            <p:cNvPr id="38" name="文字方塊 37"/>
            <p:cNvSpPr txBox="1"/>
            <p:nvPr/>
          </p:nvSpPr>
          <p:spPr>
            <a:xfrm>
              <a:off x="8969724" y="2944997"/>
              <a:ext cx="646331" cy="369332"/>
            </a:xfrm>
            <a:prstGeom prst="rect">
              <a:avLst/>
            </a:prstGeom>
            <a:noFill/>
          </p:spPr>
          <p:txBody>
            <a:bodyPr wrap="none" rtlCol="0">
              <a:spAutoFit/>
            </a:bodyPr>
            <a:lstStyle/>
            <a:p>
              <a:r>
                <a:rPr lang="zh-TW" altLang="en-US" dirty="0">
                  <a:solidFill>
                    <a:schemeClr val="bg1"/>
                  </a:solidFill>
                  <a:effectLst>
                    <a:outerShdw blurRad="38100" dist="38100" dir="2700000" algn="tl">
                      <a:srgbClr val="000000">
                        <a:alpha val="43137"/>
                      </a:srgbClr>
                    </a:outerShdw>
                  </a:effectLst>
                </a:rPr>
                <a:t>吉林</a:t>
              </a:r>
            </a:p>
          </p:txBody>
        </p:sp>
        <p:sp>
          <p:nvSpPr>
            <p:cNvPr id="39" name="文字方塊 38"/>
            <p:cNvSpPr txBox="1"/>
            <p:nvPr/>
          </p:nvSpPr>
          <p:spPr>
            <a:xfrm>
              <a:off x="8591956" y="3337447"/>
              <a:ext cx="646331" cy="369332"/>
            </a:xfrm>
            <a:prstGeom prst="rect">
              <a:avLst/>
            </a:prstGeom>
            <a:noFill/>
          </p:spPr>
          <p:txBody>
            <a:bodyPr wrap="none" rtlCol="0">
              <a:spAutoFit/>
            </a:bodyPr>
            <a:lstStyle/>
            <a:p>
              <a:r>
                <a:rPr lang="zh-TW" altLang="en-US" dirty="0">
                  <a:solidFill>
                    <a:schemeClr val="bg1"/>
                  </a:solidFill>
                  <a:effectLst>
                    <a:outerShdw blurRad="38100" dist="38100" dir="2700000" algn="tl">
                      <a:srgbClr val="000000">
                        <a:alpha val="43137"/>
                      </a:srgbClr>
                    </a:outerShdw>
                  </a:effectLst>
                </a:rPr>
                <a:t>遼寧</a:t>
              </a:r>
            </a:p>
          </p:txBody>
        </p:sp>
        <p:cxnSp>
          <p:nvCxnSpPr>
            <p:cNvPr id="40" name="直線單箭頭接點 39"/>
            <p:cNvCxnSpPr/>
            <p:nvPr/>
          </p:nvCxnSpPr>
          <p:spPr>
            <a:xfrm flipH="1" flipV="1">
              <a:off x="8915122" y="3714953"/>
              <a:ext cx="222987" cy="264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字方塊 40"/>
            <p:cNvSpPr txBox="1"/>
            <p:nvPr/>
          </p:nvSpPr>
          <p:spPr>
            <a:xfrm>
              <a:off x="8949676" y="3949722"/>
              <a:ext cx="466794" cy="261610"/>
            </a:xfrm>
            <a:prstGeom prst="rect">
              <a:avLst/>
            </a:prstGeom>
            <a:noFill/>
          </p:spPr>
          <p:txBody>
            <a:bodyPr wrap="none" rtlCol="0">
              <a:spAutoFit/>
            </a:bodyPr>
            <a:lstStyle/>
            <a:p>
              <a:r>
                <a:rPr lang="zh-TW" altLang="en-US" sz="1100" dirty="0">
                  <a:solidFill>
                    <a:schemeClr val="bg1">
                      <a:lumMod val="50000"/>
                    </a:schemeClr>
                  </a:solidFill>
                </a:rPr>
                <a:t>瀋陽</a:t>
              </a:r>
            </a:p>
          </p:txBody>
        </p:sp>
      </p:grpSp>
      <p:sp>
        <p:nvSpPr>
          <p:cNvPr id="42" name="橢圓 41"/>
          <p:cNvSpPr/>
          <p:nvPr/>
        </p:nvSpPr>
        <p:spPr>
          <a:xfrm>
            <a:off x="8876066" y="3686849"/>
            <a:ext cx="85457" cy="84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97204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images\pic\A076.jpg"/>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85888" y="537028"/>
            <a:ext cx="11020223" cy="5693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矩形 1"/>
          <p:cNvSpPr/>
          <p:nvPr/>
        </p:nvSpPr>
        <p:spPr>
          <a:xfrm>
            <a:off x="953463" y="627686"/>
            <a:ext cx="10652648" cy="4893647"/>
          </a:xfrm>
          <a:prstGeom prst="rect">
            <a:avLst/>
          </a:prstGeom>
          <a:noFill/>
          <a:effectLst>
            <a:glow rad="12700">
              <a:schemeClr val="accent1">
                <a:alpha val="40000"/>
              </a:schemeClr>
            </a:glow>
            <a:outerShdw blurRad="50800" dist="50800" dir="5400000" algn="ctr" rotWithShape="0">
              <a:schemeClr val="bg1"/>
            </a:outerShdw>
          </a:effectLst>
        </p:spPr>
        <p:txBody>
          <a:bodyPr wrap="square">
            <a:spAutoFit/>
          </a:bodyPr>
          <a:lstStyle/>
          <a:p>
            <a:r>
              <a:rPr lang="zh-TW" altLang="en-US" sz="2400" b="1" dirty="0">
                <a:latin typeface="+mj-ea"/>
                <a:ea typeface="+mj-ea"/>
              </a:rPr>
              <a:t>                     松花江上                張寒暉詞曲</a:t>
            </a:r>
            <a:r>
              <a:rPr lang="en-US" altLang="zh-TW" sz="2400" b="1" dirty="0">
                <a:latin typeface="+mj-ea"/>
                <a:ea typeface="+mj-ea"/>
              </a:rPr>
              <a:t/>
            </a:r>
            <a:br>
              <a:rPr lang="en-US" altLang="zh-TW" sz="2400" b="1" dirty="0">
                <a:latin typeface="+mj-ea"/>
                <a:ea typeface="+mj-ea"/>
              </a:rPr>
            </a:br>
            <a:endParaRPr lang="en-US" altLang="zh-TW" sz="2400" b="1" dirty="0">
              <a:latin typeface="+mj-ea"/>
              <a:ea typeface="+mj-ea"/>
            </a:endParaRPr>
          </a:p>
          <a:p>
            <a:r>
              <a:rPr lang="zh-TW" altLang="en-US" sz="2400" b="1" dirty="0">
                <a:latin typeface="+mj-ea"/>
                <a:ea typeface="+mj-ea"/>
              </a:rPr>
              <a:t>我的家在東北松花江上，那裡有森林煤礦，還有那滿山遍野的大豆高粱。   </a:t>
            </a:r>
            <a:endParaRPr lang="en-US" altLang="zh-TW" sz="2400" b="1" dirty="0">
              <a:latin typeface="+mj-ea"/>
              <a:ea typeface="+mj-ea"/>
            </a:endParaRPr>
          </a:p>
          <a:p>
            <a:r>
              <a:rPr lang="zh-TW" altLang="en-US" sz="2400" b="1" dirty="0">
                <a:latin typeface="+mj-ea"/>
                <a:ea typeface="+mj-ea"/>
              </a:rPr>
              <a:t>我的家在東北松花江上，那裡我有的同胞，還有那衰老的爹娘。   </a:t>
            </a:r>
            <a:endParaRPr lang="en-US" altLang="zh-TW" sz="2400" b="1" dirty="0">
              <a:latin typeface="+mj-ea"/>
              <a:ea typeface="+mj-ea"/>
            </a:endParaRPr>
          </a:p>
          <a:p>
            <a:r>
              <a:rPr lang="zh-TW" altLang="en-US" sz="2400" b="1" dirty="0">
                <a:latin typeface="+mj-ea"/>
                <a:ea typeface="+mj-ea"/>
              </a:rPr>
              <a:t>“九一八”，“九一八”！從那個悲慘的時候，</a:t>
            </a:r>
            <a:endParaRPr lang="en-US" altLang="zh-TW" sz="2400" b="1" dirty="0">
              <a:latin typeface="+mj-ea"/>
              <a:ea typeface="+mj-ea"/>
            </a:endParaRPr>
          </a:p>
          <a:p>
            <a:r>
              <a:rPr lang="zh-TW" altLang="en-US" sz="2400" b="1" dirty="0">
                <a:latin typeface="+mj-ea"/>
                <a:ea typeface="+mj-ea"/>
              </a:rPr>
              <a:t>“九一八”，“九一八”！從那個悲慘的時候，</a:t>
            </a:r>
            <a:endParaRPr lang="en-US" altLang="zh-TW" sz="2400" b="1" dirty="0">
              <a:latin typeface="+mj-ea"/>
              <a:ea typeface="+mj-ea"/>
            </a:endParaRPr>
          </a:p>
          <a:p>
            <a:r>
              <a:rPr lang="zh-TW" altLang="en-US" sz="2400" b="1" dirty="0">
                <a:latin typeface="+mj-ea"/>
                <a:ea typeface="+mj-ea"/>
              </a:rPr>
              <a:t>脫離了我的家鄉，拋棄那無盡的寶藏，</a:t>
            </a:r>
            <a:endParaRPr lang="en-US" altLang="zh-TW" sz="2400" b="1" dirty="0">
              <a:latin typeface="+mj-ea"/>
              <a:ea typeface="+mj-ea"/>
            </a:endParaRPr>
          </a:p>
          <a:p>
            <a:r>
              <a:rPr lang="zh-TW" altLang="en-US" sz="2400" b="1" dirty="0">
                <a:latin typeface="+mj-ea"/>
                <a:ea typeface="+mj-ea"/>
              </a:rPr>
              <a:t>流浪！流浪！整日價在關內流浪！</a:t>
            </a:r>
            <a:endParaRPr lang="en-US" altLang="zh-TW" sz="2400" b="1" dirty="0">
              <a:latin typeface="+mj-ea"/>
              <a:ea typeface="+mj-ea"/>
            </a:endParaRPr>
          </a:p>
          <a:p>
            <a:r>
              <a:rPr lang="zh-TW" altLang="en-US" sz="2400" b="1" dirty="0">
                <a:latin typeface="+mj-ea"/>
                <a:ea typeface="+mj-ea"/>
              </a:rPr>
              <a:t>哪年哪月，才能夠回到我那可愛的故鄉？</a:t>
            </a:r>
            <a:endParaRPr lang="en-US" altLang="zh-TW" sz="2400" b="1" dirty="0">
              <a:latin typeface="+mj-ea"/>
              <a:ea typeface="+mj-ea"/>
            </a:endParaRPr>
          </a:p>
          <a:p>
            <a:r>
              <a:rPr lang="zh-TW" altLang="en-US" sz="2400" b="1" dirty="0">
                <a:latin typeface="+mj-ea"/>
                <a:ea typeface="+mj-ea"/>
              </a:rPr>
              <a:t>哪年哪月，才能夠收回那無盡的寶藏？</a:t>
            </a:r>
            <a:endParaRPr lang="en-US" altLang="zh-TW" sz="2400" b="1" dirty="0">
              <a:latin typeface="+mj-ea"/>
              <a:ea typeface="+mj-ea"/>
            </a:endParaRPr>
          </a:p>
          <a:p>
            <a:pPr>
              <a:lnSpc>
                <a:spcPct val="150000"/>
              </a:lnSpc>
            </a:pPr>
            <a:r>
              <a:rPr lang="zh-TW" altLang="en-US" sz="2400" b="1" dirty="0">
                <a:latin typeface="+mj-ea"/>
                <a:ea typeface="+mj-ea"/>
              </a:rPr>
              <a:t>爹娘啊，爹娘啊！什麼時候才能歡聚在一堂？</a:t>
            </a:r>
            <a:endParaRPr lang="en-US" altLang="zh-TW" sz="2400" b="1" dirty="0">
              <a:latin typeface="+mj-ea"/>
              <a:ea typeface="+mj-ea"/>
            </a:endParaRPr>
          </a:p>
          <a:p>
            <a:pPr>
              <a:lnSpc>
                <a:spcPct val="150000"/>
              </a:lnSpc>
            </a:pPr>
            <a:r>
              <a:rPr lang="en-US" altLang="zh-TW" sz="2400" b="1" dirty="0">
                <a:latin typeface="+mj-ea"/>
                <a:ea typeface="+mj-ea"/>
                <a:cs typeface="Times New Roman" panose="02020603050405020304" pitchFamily="18" charset="0"/>
                <a:hlinkClick r:id="rId3"/>
              </a:rPr>
              <a:t>                                                     </a:t>
            </a:r>
            <a:r>
              <a:rPr lang="en-US" altLang="zh-TW" sz="2400" dirty="0">
                <a:latin typeface="Calibri" panose="020F0502020204030204" pitchFamily="34" charset="0"/>
                <a:ea typeface="新細明體" panose="02020500000000000000" pitchFamily="18" charset="-120"/>
                <a:cs typeface="Times New Roman" panose="02020603050405020304" pitchFamily="18" charset="0"/>
                <a:hlinkClick r:id="rId3"/>
              </a:rPr>
              <a:t>https://www.youtube.com/watch?v=8roIEWiUUEI</a:t>
            </a:r>
            <a:endParaRPr lang="zh-TW" altLang="en-US" sz="2400" b="1" dirty="0">
              <a:solidFill>
                <a:schemeClr val="bg1"/>
              </a:solidFill>
            </a:endParaRPr>
          </a:p>
        </p:txBody>
      </p:sp>
      <p:sp>
        <p:nvSpPr>
          <p:cNvPr id="4" name="Rectangle 2"/>
          <p:cNvSpPr>
            <a:spLocks noChangeArrowheads="1"/>
          </p:cNvSpPr>
          <p:nvPr/>
        </p:nvSpPr>
        <p:spPr bwMode="auto">
          <a:xfrm>
            <a:off x="953463" y="5481118"/>
            <a:ext cx="9941845" cy="98488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indent="4921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lvl="0" indent="-342900" defTabSz="914400">
              <a:buFont typeface="Wingdings" panose="05000000000000000000" pitchFamily="2" charset="2"/>
              <a:buChar char="q"/>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松花江上</a:t>
            </a: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是中國抗日戰爭</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rPr>
              <a:t>的著名歌曲之一</a:t>
            </a:r>
            <a:r>
              <a:rPr lang="zh-TW" altLang="en-US" sz="2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，由張寒暉</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rPr>
              <a:t>作曲作詞。</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Arial" panose="020B0604020202020204" pitchFamily="34" charset="0"/>
            </a:endParaRPr>
          </a:p>
          <a:p>
            <a:pPr defTabSz="914400"/>
            <a:r>
              <a:rPr lang="zh-TW" altLang="en-US" sz="2000" b="1"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歌曲描述九一八事變後東北三省被日軍佔領後東北同胞的苦況和收復失地的盼望</a:t>
            </a:r>
            <a:r>
              <a:rPr lang="zh-TW" altLang="en-US" sz="2000" b="1" dirty="0">
                <a:solidFill>
                  <a:srgbClr val="FF0000"/>
                </a:solidFill>
                <a:latin typeface="微軟正黑體" panose="020B0604030504040204" pitchFamily="34" charset="-120"/>
                <a:ea typeface="微軟正黑體" panose="020B0604030504040204" pitchFamily="34" charset="-120"/>
                <a:cs typeface="微軟正黑體" panose="020B0604030504040204" pitchFamily="34" charset="-120"/>
              </a:rPr>
              <a:t>。</a:t>
            </a:r>
            <a:endParaRPr lang="en-US" altLang="zh-TW" sz="2000" b="1" dirty="0">
              <a:solidFill>
                <a:srgbClr val="FF0000"/>
              </a:solidFill>
              <a:latin typeface="微軟正黑體" panose="020B0604030504040204" pitchFamily="34" charset="-120"/>
              <a:ea typeface="微軟正黑體" panose="020B0604030504040204" pitchFamily="34" charset="-120"/>
              <a:cs typeface="微軟正黑體" panose="020B0604030504040204" pitchFamily="34" charset="-120"/>
            </a:endParaRPr>
          </a:p>
          <a:p>
            <a:pPr marL="0" marR="0" lvl="0" indent="492125" algn="l" defTabSz="914400" rtl="0" eaLnBrk="0" fontAlgn="base" latinLnBrk="0" hangingPunct="0">
              <a:lnSpc>
                <a:spcPct val="100000"/>
              </a:lnSpc>
              <a:spcBef>
                <a:spcPct val="0"/>
              </a:spcBef>
              <a:spcAft>
                <a:spcPct val="0"/>
              </a:spcAft>
              <a:buClrTx/>
              <a:buSzTx/>
              <a:buFontTx/>
              <a:buNone/>
              <a:tabLst/>
            </a:pPr>
            <a:endParaRPr kumimoji="0" lang="en-US" altLang="zh-TW" sz="1800" b="0" i="0" u="none" strike="noStrike" cap="none" normalizeH="0" baseline="0" dirty="0">
              <a:ln>
                <a:noFill/>
              </a:ln>
              <a:solidFill>
                <a:schemeClr val="tx1"/>
              </a:solidFill>
              <a:effectLst/>
              <a:latin typeface="Arial" panose="020B0604020202020204" pitchFamily="34" charset="0"/>
            </a:endParaRPr>
          </a:p>
        </p:txBody>
      </p:sp>
      <p:pic>
        <p:nvPicPr>
          <p:cNvPr id="1025" name="圖片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59804" y="3429000"/>
            <a:ext cx="1310988" cy="1310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29541" y="192164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220030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260244" y="495703"/>
            <a:ext cx="3725926" cy="707886"/>
          </a:xfrm>
          <a:prstGeom prst="rect">
            <a:avLst/>
          </a:prstGeom>
          <a:noFill/>
          <a:ln w="9525">
            <a:noFill/>
            <a:miter lim="800000"/>
            <a:headEnd/>
            <a:tailEnd/>
          </a:ln>
          <a:effectLst/>
        </p:spPr>
        <p:txBody>
          <a:bodyPr wrap="square">
            <a:spAutoFit/>
          </a:bodyPr>
          <a:lstStyle/>
          <a:p>
            <a:pPr algn="ctr">
              <a:buClr>
                <a:srgbClr val="990099"/>
              </a:buClr>
            </a:pPr>
            <a:r>
              <a:rPr lang="zh-TW" altLang="en-US" sz="4000" b="1" dirty="0">
                <a:latin typeface="+mj-ea"/>
                <a:ea typeface="+mj-ea"/>
              </a:rPr>
              <a:t>思考站</a:t>
            </a:r>
            <a:endParaRPr lang="zh-TW" altLang="en-US" sz="3600" b="1" dirty="0">
              <a:latin typeface="+mj-ea"/>
              <a:ea typeface="+mj-ea"/>
            </a:endParaRPr>
          </a:p>
        </p:txBody>
      </p:sp>
      <p:sp>
        <p:nvSpPr>
          <p:cNvPr id="6" name="Text Box 5"/>
          <p:cNvSpPr txBox="1">
            <a:spLocks noChangeArrowheads="1"/>
          </p:cNvSpPr>
          <p:nvPr/>
        </p:nvSpPr>
        <p:spPr bwMode="auto">
          <a:xfrm>
            <a:off x="1425039" y="1368596"/>
            <a:ext cx="9868395" cy="1006696"/>
          </a:xfrm>
          <a:prstGeom prst="rect">
            <a:avLst/>
          </a:prstGeom>
          <a:solidFill>
            <a:schemeClr val="bg1"/>
          </a:solidFill>
          <a:ln>
            <a:noFill/>
          </a:ln>
          <a:effectLst/>
        </p:spPr>
        <p:txBody>
          <a:bodyPr wrap="square" lIns="10800" tIns="10800" rIns="10800" bIns="10800">
            <a:spAutoFit/>
          </a:bodyPr>
          <a:lstStyle/>
          <a:p>
            <a:pPr lvl="0" defTabSz="914400"/>
            <a:r>
              <a:rPr lang="zh-TW" altLang="en-US" sz="3200" b="1" dirty="0">
                <a:latin typeface="+mj-ea"/>
                <a:ea typeface="+mj-ea"/>
                <a:cs typeface="Arial" panose="020B0604020202020204" pitchFamily="34" charset="0"/>
              </a:rPr>
              <a:t>試靜心聆聽張寒暉</a:t>
            </a:r>
            <a:r>
              <a:rPr lang="en-US" altLang="zh-TW" sz="3200" b="1" dirty="0">
                <a:latin typeface="+mj-ea"/>
                <a:ea typeface="+mj-ea"/>
                <a:cs typeface="Times New Roman" panose="02020603050405020304" pitchFamily="18" charset="0"/>
              </a:rPr>
              <a:t>《</a:t>
            </a:r>
            <a:r>
              <a:rPr lang="zh-TW" altLang="en-US" sz="3200" b="1" dirty="0">
                <a:latin typeface="+mj-ea"/>
                <a:ea typeface="+mj-ea"/>
                <a:cs typeface="Times New Roman" panose="02020603050405020304" pitchFamily="18" charset="0"/>
              </a:rPr>
              <a:t>松花江上</a:t>
            </a:r>
            <a:r>
              <a:rPr lang="en-US" altLang="zh-TW" sz="3200" b="1" dirty="0">
                <a:latin typeface="+mj-ea"/>
                <a:ea typeface="+mj-ea"/>
                <a:cs typeface="Times New Roman" panose="02020603050405020304" pitchFamily="18" charset="0"/>
              </a:rPr>
              <a:t>》</a:t>
            </a:r>
            <a:r>
              <a:rPr lang="zh-TW" altLang="en-US" sz="3200" b="1" dirty="0">
                <a:latin typeface="+mj-ea"/>
                <a:ea typeface="+mj-ea"/>
                <a:cs typeface="Times New Roman" panose="02020603050405020304" pitchFamily="18" charset="0"/>
              </a:rPr>
              <a:t> 一曲並留意歌詞，然後解答以下各項：</a:t>
            </a:r>
            <a:r>
              <a:rPr lang="zh-TW" altLang="en-US" sz="3200" b="1" dirty="0">
                <a:latin typeface="+mj-ea"/>
                <a:ea typeface="+mj-ea"/>
                <a:cs typeface="Arial" panose="020B0604020202020204" pitchFamily="34" charset="0"/>
              </a:rPr>
              <a:t>    </a:t>
            </a:r>
            <a:endParaRPr lang="zh-TW" altLang="en-US" sz="3200" b="1" dirty="0">
              <a:latin typeface="+mj-ea"/>
              <a:ea typeface="+mj-ea"/>
            </a:endParaRPr>
          </a:p>
        </p:txBody>
      </p:sp>
      <p:sp>
        <p:nvSpPr>
          <p:cNvPr id="7" name="Text Box 5"/>
          <p:cNvSpPr txBox="1">
            <a:spLocks noChangeArrowheads="1"/>
          </p:cNvSpPr>
          <p:nvPr/>
        </p:nvSpPr>
        <p:spPr bwMode="auto">
          <a:xfrm>
            <a:off x="1501239" y="3345184"/>
            <a:ext cx="9702140" cy="1006696"/>
          </a:xfrm>
          <a:prstGeom prst="rect">
            <a:avLst/>
          </a:prstGeom>
          <a:noFill/>
          <a:ln>
            <a:noFill/>
          </a:ln>
          <a:effectLst/>
        </p:spPr>
        <p:txBody>
          <a:bodyPr wrap="square" lIns="10800" tIns="10800" rIns="10800" bIns="10800">
            <a:spAutoFit/>
          </a:bodyPr>
          <a:lstStyle/>
          <a:p>
            <a:pPr marL="457200" indent="-457200">
              <a:buFont typeface="Wingdings" panose="05000000000000000000" pitchFamily="2" charset="2"/>
              <a:buChar char="q"/>
            </a:pPr>
            <a:r>
              <a:rPr lang="zh-TW" altLang="en-US" sz="3200" b="1" dirty="0">
                <a:solidFill>
                  <a:srgbClr val="FF0000"/>
                </a:solidFill>
                <a:latin typeface="+mj-ea"/>
                <a:ea typeface="+mj-ea"/>
                <a:cs typeface="Arial" panose="020B0604020202020204" pitchFamily="34" charset="0"/>
              </a:rPr>
              <a:t>九一八事變後，東北三省被日軍佔領，帶來東北居民有何苦難 ？</a:t>
            </a:r>
            <a:endParaRPr lang="zh-TW" altLang="en-US" sz="3200" dirty="0">
              <a:solidFill>
                <a:srgbClr val="FF0000"/>
              </a:solidFill>
              <a:latin typeface="+mj-ea"/>
              <a:ea typeface="+mj-ea"/>
            </a:endParaRPr>
          </a:p>
        </p:txBody>
      </p:sp>
      <p:sp>
        <p:nvSpPr>
          <p:cNvPr id="5" name="Text Box 5"/>
          <p:cNvSpPr txBox="1">
            <a:spLocks noChangeArrowheads="1"/>
          </p:cNvSpPr>
          <p:nvPr/>
        </p:nvSpPr>
        <p:spPr bwMode="auto">
          <a:xfrm>
            <a:off x="1501239" y="4417121"/>
            <a:ext cx="9702140" cy="1006696"/>
          </a:xfrm>
          <a:prstGeom prst="rect">
            <a:avLst/>
          </a:prstGeom>
          <a:noFill/>
          <a:ln>
            <a:noFill/>
          </a:ln>
          <a:effectLst/>
        </p:spPr>
        <p:txBody>
          <a:bodyPr wrap="square" lIns="10800" tIns="10800" rIns="10800" bIns="10800">
            <a:spAutoFit/>
          </a:bodyPr>
          <a:lstStyle/>
          <a:p>
            <a:pPr marL="571500" indent="-571500">
              <a:buFont typeface="Wingdings" panose="05000000000000000000" pitchFamily="2" charset="2"/>
              <a:buChar char="q"/>
            </a:pPr>
            <a:r>
              <a:rPr lang="en-US" altLang="zh-TW" sz="3200" b="1" dirty="0">
                <a:solidFill>
                  <a:srgbClr val="FF0000"/>
                </a:solidFill>
                <a:latin typeface="+mj-ea"/>
                <a:ea typeface="+mj-ea"/>
                <a:cs typeface="Times New Roman" panose="02020603050405020304" pitchFamily="18" charset="0"/>
              </a:rPr>
              <a:t>《</a:t>
            </a:r>
            <a:r>
              <a:rPr lang="zh-TW" altLang="en-US" sz="3200" b="1" dirty="0">
                <a:solidFill>
                  <a:srgbClr val="FF0000"/>
                </a:solidFill>
                <a:latin typeface="+mj-ea"/>
                <a:ea typeface="+mj-ea"/>
                <a:cs typeface="Times New Roman" panose="02020603050405020304" pitchFamily="18" charset="0"/>
              </a:rPr>
              <a:t>松花江上</a:t>
            </a:r>
            <a:r>
              <a:rPr lang="en-US" altLang="zh-TW" sz="3200" b="1" dirty="0">
                <a:solidFill>
                  <a:srgbClr val="FF0000"/>
                </a:solidFill>
                <a:latin typeface="+mj-ea"/>
                <a:ea typeface="+mj-ea"/>
                <a:cs typeface="Times New Roman" panose="02020603050405020304" pitchFamily="18" charset="0"/>
              </a:rPr>
              <a:t>》</a:t>
            </a:r>
            <a:r>
              <a:rPr lang="zh-TW" altLang="en-US" sz="3200" b="1" dirty="0">
                <a:solidFill>
                  <a:srgbClr val="FF0000"/>
                </a:solidFill>
                <a:latin typeface="+mj-ea"/>
                <a:ea typeface="+mj-ea"/>
                <a:cs typeface="Times New Roman" panose="02020603050405020304" pitchFamily="18" charset="0"/>
              </a:rPr>
              <a:t>末段，流浪的</a:t>
            </a:r>
            <a:r>
              <a:rPr lang="zh-TW" altLang="en-US" sz="3200" b="1" dirty="0">
                <a:solidFill>
                  <a:srgbClr val="FF0000"/>
                </a:solidFill>
                <a:latin typeface="+mj-ea"/>
                <a:ea typeface="+mj-ea"/>
                <a:cs typeface="Arial" panose="020B0604020202020204" pitchFamily="34" charset="0"/>
              </a:rPr>
              <a:t>東北同胞有何記掛？   有何盼望 ？</a:t>
            </a:r>
            <a:endParaRPr lang="zh-TW" altLang="en-US" sz="3200" dirty="0">
              <a:solidFill>
                <a:srgbClr val="FF0000"/>
              </a:solidFill>
              <a:latin typeface="+mj-ea"/>
              <a:ea typeface="+mj-ea"/>
            </a:endParaRPr>
          </a:p>
        </p:txBody>
      </p:sp>
      <p:sp>
        <p:nvSpPr>
          <p:cNvPr id="9" name="矩形 8"/>
          <p:cNvSpPr/>
          <p:nvPr/>
        </p:nvSpPr>
        <p:spPr>
          <a:xfrm>
            <a:off x="1425039" y="2502352"/>
            <a:ext cx="8552341" cy="584775"/>
          </a:xfrm>
          <a:prstGeom prst="rect">
            <a:avLst/>
          </a:prstGeom>
          <a:noFill/>
        </p:spPr>
        <p:txBody>
          <a:bodyPr wrap="none">
            <a:spAutoFit/>
          </a:bodyPr>
          <a:lstStyle/>
          <a:p>
            <a:pPr marL="285750" lvl="0" indent="-285750" defTabSz="914400">
              <a:buFont typeface="Wingdings" panose="05000000000000000000" pitchFamily="2" charset="2"/>
              <a:buChar char="q"/>
            </a:pPr>
            <a:r>
              <a:rPr lang="zh-TW" altLang="en-US" sz="3200" b="1" dirty="0">
                <a:solidFill>
                  <a:srgbClr val="FF0000"/>
                </a:solidFill>
                <a:latin typeface="+mj-ea"/>
                <a:ea typeface="+mj-ea"/>
                <a:cs typeface="Arial" panose="020B0604020202020204" pitchFamily="34" charset="0"/>
              </a:rPr>
              <a:t> 東北</a:t>
            </a:r>
            <a:r>
              <a:rPr lang="zh-TW" altLang="en-US" sz="3200" b="1" dirty="0">
                <a:solidFill>
                  <a:srgbClr val="FF0000"/>
                </a:solidFill>
                <a:latin typeface="+mj-ea"/>
                <a:ea typeface="+mj-ea"/>
                <a:cs typeface="Times New Roman" panose="02020603050405020304" pitchFamily="18" charset="0"/>
              </a:rPr>
              <a:t>松花江上物資豐富嗎？</a:t>
            </a:r>
            <a:r>
              <a:rPr lang="zh-TW" altLang="en-US" sz="3200" b="1" dirty="0">
                <a:solidFill>
                  <a:srgbClr val="FF0000"/>
                </a:solidFill>
                <a:latin typeface="+mj-ea"/>
                <a:ea typeface="+mj-ea"/>
                <a:cs typeface="Arial" panose="020B0604020202020204" pitchFamily="34" charset="0"/>
              </a:rPr>
              <a:t>有甚麼物產呢 ？</a:t>
            </a:r>
            <a:endParaRPr lang="en-US" altLang="zh-TW" sz="3200" b="1" dirty="0">
              <a:solidFill>
                <a:srgbClr val="FF0000"/>
              </a:solidFill>
              <a:latin typeface="+mj-ea"/>
              <a:ea typeface="+mj-ea"/>
              <a:cs typeface="Arial" panose="020B0604020202020204" pitchFamily="34" charset="0"/>
            </a:endParaRPr>
          </a:p>
        </p:txBody>
      </p:sp>
    </p:spTree>
    <p:extLst>
      <p:ext uri="{BB962C8B-B14F-4D97-AF65-F5344CB8AC3E}">
        <p14:creationId xmlns:p14="http://schemas.microsoft.com/office/powerpoint/2010/main" val="420544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43969" y="2427219"/>
            <a:ext cx="6866087" cy="1999265"/>
          </a:xfrm>
          <a:prstGeom prst="rect">
            <a:avLst/>
          </a:prstGeom>
        </p:spPr>
        <p:txBody>
          <a:bodyPr wrap="square">
            <a:spAutoFit/>
          </a:bodyPr>
          <a:lstStyle/>
          <a:p>
            <a:pPr>
              <a:lnSpc>
                <a:spcPct val="150000"/>
              </a:lnSpc>
              <a:defRPr/>
            </a:pPr>
            <a:r>
              <a:rPr lang="zh-TW" altLang="en-US" sz="4400" b="1" spc="-150" dirty="0">
                <a:ln w="13500">
                  <a:solidFill>
                    <a:srgbClr val="BBE0E3">
                      <a:shade val="2500"/>
                      <a:alpha val="6500"/>
                    </a:srgbClr>
                  </a:solidFill>
                  <a:prstDash val="solid"/>
                </a:ln>
                <a:solidFill>
                  <a:srgbClr val="FF0000"/>
                </a:solidFill>
                <a:latin typeface="+mj-ea"/>
                <a:ea typeface="+mj-ea"/>
              </a:rPr>
              <a:t>九一八事變後</a:t>
            </a:r>
            <a:r>
              <a:rPr lang="en-US" altLang="zh-TW" sz="4400" b="1" spc="-150" dirty="0">
                <a:ln w="13500">
                  <a:solidFill>
                    <a:srgbClr val="BBE0E3">
                      <a:shade val="2500"/>
                      <a:alpha val="6500"/>
                    </a:srgbClr>
                  </a:solidFill>
                  <a:prstDash val="solid"/>
                </a:ln>
                <a:solidFill>
                  <a:srgbClr val="FF0000"/>
                </a:solidFill>
                <a:latin typeface="+mj-ea"/>
                <a:ea typeface="+mj-ea"/>
              </a:rPr>
              <a:t/>
            </a:r>
            <a:br>
              <a:rPr lang="en-US" altLang="zh-TW" sz="4400" b="1" spc="-150" dirty="0">
                <a:ln w="13500">
                  <a:solidFill>
                    <a:srgbClr val="BBE0E3">
                      <a:shade val="2500"/>
                      <a:alpha val="6500"/>
                    </a:srgbClr>
                  </a:solidFill>
                  <a:prstDash val="solid"/>
                </a:ln>
                <a:solidFill>
                  <a:srgbClr val="FF0000"/>
                </a:solidFill>
                <a:latin typeface="+mj-ea"/>
                <a:ea typeface="+mj-ea"/>
              </a:rPr>
            </a:br>
            <a:r>
              <a:rPr lang="zh-TW" altLang="en-US" sz="4400" b="1" spc="-150" dirty="0">
                <a:ln w="13500">
                  <a:solidFill>
                    <a:srgbClr val="BBE0E3">
                      <a:shade val="2500"/>
                      <a:alpha val="6500"/>
                    </a:srgbClr>
                  </a:solidFill>
                  <a:prstDash val="solid"/>
                </a:ln>
                <a:solidFill>
                  <a:srgbClr val="FF0000"/>
                </a:solidFill>
                <a:latin typeface="+mj-ea"/>
                <a:ea typeface="+mj-ea"/>
              </a:rPr>
              <a:t>中國、日本及國聯的回應</a:t>
            </a:r>
            <a:endParaRPr lang="en-US" altLang="zh-TW" sz="3200" b="1" spc="-150" dirty="0">
              <a:ln w="13500">
                <a:solidFill>
                  <a:srgbClr val="BBE0E3">
                    <a:shade val="2500"/>
                    <a:alpha val="6500"/>
                  </a:srgbClr>
                </a:solidFill>
                <a:prstDash val="solid"/>
              </a:ln>
              <a:solidFill>
                <a:srgbClr val="FF0000"/>
              </a:solidFill>
              <a:latin typeface="+mj-ea"/>
              <a:ea typeface="+mj-ea"/>
            </a:endParaRPr>
          </a:p>
        </p:txBody>
      </p:sp>
      <p:sp>
        <p:nvSpPr>
          <p:cNvPr id="4" name="矩形 3"/>
          <p:cNvSpPr/>
          <p:nvPr/>
        </p:nvSpPr>
        <p:spPr>
          <a:xfrm>
            <a:off x="2219855" y="467433"/>
            <a:ext cx="7795001" cy="707886"/>
          </a:xfrm>
          <a:prstGeom prst="rect">
            <a:avLst/>
          </a:prstGeom>
          <a:solidFill>
            <a:srgbClr val="06646E"/>
          </a:solidFill>
          <a:ln w="38100">
            <a:solidFill>
              <a:schemeClr val="bg1"/>
            </a:solidFill>
          </a:ln>
        </p:spPr>
        <p:txBody>
          <a:bodyPr wrap="square">
            <a:spAutoFit/>
          </a:bodyPr>
          <a:lstStyle/>
          <a:p>
            <a:pPr algn="ctr">
              <a:defRPr/>
            </a:pPr>
            <a:r>
              <a:rPr lang="zh-TW" altLang="en-US"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rPr>
              <a:t>析述日本侵華與九一八事變的關係</a:t>
            </a:r>
            <a:endParaRPr lang="en-US" altLang="zh-TW"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endParaRPr>
          </a:p>
        </p:txBody>
      </p:sp>
    </p:spTree>
    <p:extLst>
      <p:ext uri="{BB962C8B-B14F-4D97-AF65-F5344CB8AC3E}">
        <p14:creationId xmlns:p14="http://schemas.microsoft.com/office/powerpoint/2010/main" val="2113420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投影片編號版面配置區 3"/>
          <p:cNvSpPr>
            <a:spLocks noGrp="1"/>
          </p:cNvSpPr>
          <p:nvPr>
            <p:ph type="sldNum" sz="quarter" idx="12"/>
          </p:nvPr>
        </p:nvSpPr>
        <p:spPr/>
        <p:txBody>
          <a:bodyPr/>
          <a:lstStyle/>
          <a:p>
            <a:fld id="{DF102ACC-1D21-4234-A2B5-352771CECA0E}" type="slidenum">
              <a:rPr lang="en-US" altLang="zh-TW"/>
              <a:pPr/>
              <a:t>25</a:t>
            </a:fld>
            <a:endParaRPr lang="en-US" altLang="zh-TW"/>
          </a:p>
        </p:txBody>
      </p:sp>
      <p:pic>
        <p:nvPicPr>
          <p:cNvPr id="11" name="Picture 2" descr="E:\images\pic\A076.jpg"/>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678452" y="553563"/>
            <a:ext cx="10835096" cy="57508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ext Box 6"/>
          <p:cNvSpPr txBox="1">
            <a:spLocks noChangeArrowheads="1"/>
          </p:cNvSpPr>
          <p:nvPr/>
        </p:nvSpPr>
        <p:spPr bwMode="auto">
          <a:xfrm>
            <a:off x="4264979" y="201272"/>
            <a:ext cx="3359245" cy="769441"/>
          </a:xfrm>
          <a:prstGeom prst="rect">
            <a:avLst/>
          </a:prstGeom>
          <a:noFill/>
          <a:ln w="9525">
            <a:noFill/>
            <a:miter lim="800000"/>
            <a:headEnd/>
            <a:tailEnd/>
          </a:ln>
          <a:effectLst/>
        </p:spPr>
        <p:txBody>
          <a:bodyPr wrap="square">
            <a:spAutoFit/>
          </a:bodyPr>
          <a:lstStyle/>
          <a:p>
            <a:pPr algn="ctr">
              <a:buClr>
                <a:srgbClr val="990099"/>
              </a:buClr>
            </a:pPr>
            <a:r>
              <a:rPr lang="zh-TW" altLang="en-US" sz="4400" b="1">
                <a:latin typeface="+mj-ea"/>
                <a:ea typeface="+mj-ea"/>
              </a:rPr>
              <a:t>中國的對策</a:t>
            </a:r>
            <a:endParaRPr lang="zh-TW" altLang="en-US" sz="4000" b="1" dirty="0">
              <a:latin typeface="+mj-ea"/>
              <a:ea typeface="+mj-ea"/>
            </a:endParaRPr>
          </a:p>
        </p:txBody>
      </p:sp>
      <p:grpSp>
        <p:nvGrpSpPr>
          <p:cNvPr id="12" name="Group 137"/>
          <p:cNvGrpSpPr>
            <a:grpSpLocks/>
          </p:cNvGrpSpPr>
          <p:nvPr/>
        </p:nvGrpSpPr>
        <p:grpSpPr bwMode="auto">
          <a:xfrm>
            <a:off x="755370" y="685689"/>
            <a:ext cx="2234691" cy="3325872"/>
            <a:chOff x="53" y="2115"/>
            <a:chExt cx="1728" cy="2175"/>
          </a:xfrm>
        </p:grpSpPr>
        <p:pic>
          <p:nvPicPr>
            <p:cNvPr id="13" name="Picture 30" descr="蔣介石北伐時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 y="2115"/>
              <a:ext cx="1728" cy="1949"/>
            </a:xfrm>
            <a:prstGeom prst="rect">
              <a:avLst/>
            </a:prstGeom>
            <a:noFill/>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4" name="AutoShape 13"/>
            <p:cNvSpPr>
              <a:spLocks noChangeArrowheads="1"/>
            </p:cNvSpPr>
            <p:nvPr/>
          </p:nvSpPr>
          <p:spPr bwMode="auto">
            <a:xfrm>
              <a:off x="481" y="4064"/>
              <a:ext cx="1000" cy="226"/>
            </a:xfrm>
            <a:prstGeom prst="foldedCorner">
              <a:avLst>
                <a:gd name="adj" fmla="val 12500"/>
              </a:avLst>
            </a:prstGeom>
            <a:solidFill>
              <a:schemeClr val="bg1"/>
            </a:solidFill>
            <a:ln w="19050">
              <a:noFill/>
              <a:prstDash val="lgDashDot"/>
              <a:round/>
              <a:headEnd/>
              <a:tailEnd/>
            </a:ln>
            <a:effectLst>
              <a:outerShdw dist="35921" dir="2700000" algn="ctr" rotWithShape="0">
                <a:schemeClr val="bg2"/>
              </a:outerShdw>
            </a:effectLst>
          </p:spPr>
          <p:txBody>
            <a:bodyPr wrap="none" anchor="ctr"/>
            <a:lstStyle/>
            <a:p>
              <a:pPr algn="ctr"/>
              <a:r>
                <a:rPr lang="zh-TW" altLang="en-US" sz="1600" b="1" dirty="0">
                  <a:latin typeface="微軟正黑體" panose="020B0604030504040204" pitchFamily="34" charset="-120"/>
                  <a:ea typeface="微軟正黑體" panose="020B0604030504040204" pitchFamily="34" charset="-120"/>
                </a:rPr>
                <a:t>蔣介石</a:t>
              </a:r>
            </a:p>
          </p:txBody>
        </p:sp>
      </p:grpSp>
      <p:sp>
        <p:nvSpPr>
          <p:cNvPr id="15" name="Text Box 60"/>
          <p:cNvSpPr txBox="1">
            <a:spLocks noChangeArrowheads="1"/>
          </p:cNvSpPr>
          <p:nvPr/>
        </p:nvSpPr>
        <p:spPr bwMode="auto">
          <a:xfrm>
            <a:off x="2782210" y="999279"/>
            <a:ext cx="5393860" cy="1600438"/>
          </a:xfrm>
          <a:prstGeom prst="rect">
            <a:avLst/>
          </a:prstGeom>
          <a:solidFill>
            <a:srgbClr val="FFE8D1"/>
          </a:solidFill>
          <a:ln w="38100" cmpd="dbl" algn="ctr">
            <a:solidFill>
              <a:schemeClr val="accent3">
                <a:lumMod val="50000"/>
              </a:schemeClr>
            </a:solidFill>
            <a:miter lim="800000"/>
            <a:headEnd/>
            <a:tailEnd/>
          </a:ln>
          <a:effectLst>
            <a:outerShdw dist="107763" dir="8100000" algn="ctr" rotWithShape="0">
              <a:srgbClr val="99CCFF"/>
            </a:outerShdw>
          </a:effectLst>
        </p:spPr>
        <p:txBody>
          <a:bodyPr wrap="square">
            <a:spAutoFit/>
          </a:bodyPr>
          <a:lstStyle/>
          <a:p>
            <a:pPr algn="l"/>
            <a:r>
              <a:rPr lang="zh-TW" altLang="en-US" sz="2000" b="1" dirty="0">
                <a:latin typeface="+mj-ea"/>
                <a:ea typeface="+mj-ea"/>
              </a:rPr>
              <a:t>余主張以日本侵佔東三省事實，先行提出國際聯盟與簽約非戰公約諸國，此時唯有訴諸於公理；一面則團結國內，共赴國難。忍耐至於相當程度，乃出以自衛最後之行動。</a:t>
            </a:r>
            <a:endParaRPr lang="en-US" altLang="zh-TW" b="1" dirty="0">
              <a:latin typeface="+mj-ea"/>
              <a:ea typeface="+mj-ea"/>
            </a:endParaRPr>
          </a:p>
          <a:p>
            <a:pPr algn="r"/>
            <a:r>
              <a:rPr lang="zh-TW" altLang="en-US" b="1" dirty="0">
                <a:latin typeface="+mj-ea"/>
                <a:ea typeface="+mj-ea"/>
              </a:rPr>
              <a:t>古屋奎二</a:t>
            </a:r>
            <a:r>
              <a:rPr lang="en-US" altLang="zh-TW" b="1" dirty="0">
                <a:latin typeface="+mj-ea"/>
                <a:ea typeface="+mj-ea"/>
              </a:rPr>
              <a:t>《</a:t>
            </a:r>
            <a:r>
              <a:rPr lang="zh-TW" altLang="en-US" b="1" dirty="0">
                <a:latin typeface="+mj-ea"/>
                <a:ea typeface="+mj-ea"/>
              </a:rPr>
              <a:t>蔣總統秘錄</a:t>
            </a:r>
            <a:r>
              <a:rPr lang="en-US" altLang="zh-TW" b="1" dirty="0">
                <a:latin typeface="+mj-ea"/>
                <a:ea typeface="+mj-ea"/>
              </a:rPr>
              <a:t>》</a:t>
            </a:r>
          </a:p>
        </p:txBody>
      </p:sp>
      <p:sp>
        <p:nvSpPr>
          <p:cNvPr id="16" name="AutoShape 134"/>
          <p:cNvSpPr>
            <a:spLocks noChangeArrowheads="1"/>
          </p:cNvSpPr>
          <p:nvPr/>
        </p:nvSpPr>
        <p:spPr bwMode="auto">
          <a:xfrm>
            <a:off x="2941987" y="2945302"/>
            <a:ext cx="2857985" cy="2936820"/>
          </a:xfrm>
          <a:prstGeom prst="wedgeRoundRectCallout">
            <a:avLst>
              <a:gd name="adj1" fmla="val -67058"/>
              <a:gd name="adj2" fmla="val -37444"/>
              <a:gd name="adj3" fmla="val 16667"/>
            </a:avLst>
          </a:prstGeom>
          <a:gradFill rotWithShape="1">
            <a:gsLst>
              <a:gs pos="0">
                <a:schemeClr val="bg1"/>
              </a:gs>
              <a:gs pos="100000">
                <a:schemeClr val="accent1"/>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00" tIns="82800" rIns="82800" bIns="82800"/>
          <a:lstStyle/>
          <a:p>
            <a:pPr algn="l"/>
            <a:r>
              <a:rPr lang="zh-TW" altLang="en-US" sz="2000" b="1" dirty="0">
                <a:latin typeface="+mj-ea"/>
                <a:ea typeface="+mj-ea"/>
              </a:rPr>
              <a:t>對於日軍侵佔東北，要採取「先安內後攘外」政策，請求國際聯盟進行調查。</a:t>
            </a:r>
          </a:p>
        </p:txBody>
      </p:sp>
      <p:grpSp>
        <p:nvGrpSpPr>
          <p:cNvPr id="2" name="群組 1"/>
          <p:cNvGrpSpPr/>
          <p:nvPr/>
        </p:nvGrpSpPr>
        <p:grpSpPr>
          <a:xfrm>
            <a:off x="3483464" y="4444126"/>
            <a:ext cx="1722717" cy="1437996"/>
            <a:chOff x="4237370" y="4337538"/>
            <a:chExt cx="1749989" cy="1664574"/>
          </a:xfrm>
        </p:grpSpPr>
        <p:pic>
          <p:nvPicPr>
            <p:cNvPr id="26" name="圖片 25"/>
            <p:cNvPicPr>
              <a:picLocks noChangeAspect="1"/>
            </p:cNvPicPr>
            <p:nvPr/>
          </p:nvPicPr>
          <p:blipFill>
            <a:blip r:embed="rId4"/>
            <a:stretch>
              <a:fillRect/>
            </a:stretch>
          </p:blipFill>
          <p:spPr>
            <a:xfrm>
              <a:off x="4264979" y="4337538"/>
              <a:ext cx="1694772" cy="1631462"/>
            </a:xfrm>
            <a:prstGeom prst="rect">
              <a:avLst/>
            </a:prstGeom>
            <a:ln>
              <a:solidFill>
                <a:schemeClr val="tx1">
                  <a:lumMod val="95000"/>
                  <a:lumOff val="5000"/>
                </a:schemeClr>
              </a:solidFill>
            </a:ln>
            <a:effectLst>
              <a:glow rad="101600">
                <a:schemeClr val="accent5">
                  <a:satMod val="175000"/>
                  <a:alpha val="40000"/>
                </a:schemeClr>
              </a:glow>
            </a:effectLst>
          </p:spPr>
        </p:pic>
        <p:sp>
          <p:nvSpPr>
            <p:cNvPr id="24" name="Rectangle 8"/>
            <p:cNvSpPr>
              <a:spLocks noChangeArrowheads="1"/>
            </p:cNvSpPr>
            <p:nvPr/>
          </p:nvSpPr>
          <p:spPr bwMode="auto">
            <a:xfrm>
              <a:off x="4237370" y="5632780"/>
              <a:ext cx="1749989" cy="369332"/>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algn="ctr"/>
              <a:r>
                <a:rPr lang="zh-TW" altLang="en-US" dirty="0">
                  <a:latin typeface="微軟正黑體" panose="020B0604030504040204" pitchFamily="34" charset="-120"/>
                  <a:ea typeface="微軟正黑體" panose="020B0604030504040204" pitchFamily="34" charset="-120"/>
                </a:rPr>
                <a:t>國際聯盟總部</a:t>
              </a:r>
            </a:p>
          </p:txBody>
        </p:sp>
      </p:grpSp>
      <p:grpSp>
        <p:nvGrpSpPr>
          <p:cNvPr id="18" name="群組 17"/>
          <p:cNvGrpSpPr/>
          <p:nvPr/>
        </p:nvGrpSpPr>
        <p:grpSpPr>
          <a:xfrm>
            <a:off x="9545891" y="1451923"/>
            <a:ext cx="1787427" cy="1792514"/>
            <a:chOff x="9288428" y="5065486"/>
            <a:chExt cx="1787427" cy="1792514"/>
          </a:xfrm>
        </p:grpSpPr>
        <p:sp>
          <p:nvSpPr>
            <p:cNvPr id="19" name="摺角紙張 18"/>
            <p:cNvSpPr/>
            <p:nvPr/>
          </p:nvSpPr>
          <p:spPr>
            <a:xfrm>
              <a:off x="9288428" y="5065486"/>
              <a:ext cx="1787427" cy="1792514"/>
            </a:xfrm>
            <a:prstGeom prst="foldedCorner">
              <a:avLst>
                <a:gd name="adj" fmla="val 30667"/>
              </a:avLst>
            </a:prstGeom>
            <a:solidFill>
              <a:srgbClr val="FFFF00"/>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000" b="1" dirty="0">
                  <a:solidFill>
                    <a:srgbClr val="FF0000"/>
                  </a:solidFill>
                  <a:latin typeface="+mj-ea"/>
                  <a:ea typeface="+mj-ea"/>
                </a:rPr>
                <a:t>歷史戲劇</a:t>
              </a:r>
              <a:endParaRPr lang="en-US" altLang="zh-TW" sz="2000" b="1" dirty="0">
                <a:solidFill>
                  <a:srgbClr val="FF0000"/>
                </a:solidFill>
                <a:latin typeface="+mj-ea"/>
                <a:ea typeface="+mj-ea"/>
              </a:endParaRPr>
            </a:p>
            <a:p>
              <a:pPr algn="ctr"/>
              <a:r>
                <a:rPr lang="zh-TW" altLang="en-US" sz="2000" b="1" dirty="0">
                  <a:solidFill>
                    <a:srgbClr val="FF0000"/>
                  </a:solidFill>
                  <a:latin typeface="+mj-ea"/>
                  <a:ea typeface="+mj-ea"/>
                </a:rPr>
                <a:t>學生演澤</a:t>
              </a:r>
              <a:endParaRPr lang="en-US" altLang="zh-TW" sz="2000" b="1" dirty="0">
                <a:solidFill>
                  <a:srgbClr val="FF0000"/>
                </a:solidFill>
                <a:latin typeface="+mj-ea"/>
                <a:ea typeface="+mj-ea"/>
              </a:endParaRPr>
            </a:p>
            <a:p>
              <a:pPr algn="ctr"/>
              <a:r>
                <a:rPr lang="en-US" altLang="zh-TW" sz="2000" b="1" dirty="0">
                  <a:solidFill>
                    <a:srgbClr val="FF0000"/>
                  </a:solidFill>
                  <a:latin typeface="+mj-ea"/>
                  <a:ea typeface="+mj-ea"/>
                </a:rPr>
                <a:t/>
              </a:r>
              <a:br>
                <a:rPr lang="en-US" altLang="zh-TW" sz="2000" b="1" dirty="0">
                  <a:solidFill>
                    <a:srgbClr val="FF0000"/>
                  </a:solidFill>
                  <a:latin typeface="+mj-ea"/>
                  <a:ea typeface="+mj-ea"/>
                </a:rPr>
              </a:br>
              <a:endParaRPr lang="en-US" altLang="zh-TW" sz="2000" b="1" dirty="0">
                <a:solidFill>
                  <a:schemeClr val="bg1"/>
                </a:solidFill>
                <a:latin typeface="+mj-ea"/>
                <a:ea typeface="+mj-ea"/>
              </a:endParaRPr>
            </a:p>
          </p:txBody>
        </p:sp>
        <p:pic>
          <p:nvPicPr>
            <p:cNvPr id="20" name="Picture 8" descr="image00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6026" y="5745480"/>
              <a:ext cx="967377" cy="96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群組 3"/>
          <p:cNvGrpSpPr/>
          <p:nvPr/>
        </p:nvGrpSpPr>
        <p:grpSpPr>
          <a:xfrm>
            <a:off x="7149701" y="3110326"/>
            <a:ext cx="3953728" cy="2998374"/>
            <a:chOff x="7344697" y="2853469"/>
            <a:chExt cx="3953728" cy="2998374"/>
          </a:xfrm>
        </p:grpSpPr>
        <p:sp>
          <p:nvSpPr>
            <p:cNvPr id="17" name="AutoShape 13"/>
            <p:cNvSpPr>
              <a:spLocks noChangeArrowheads="1"/>
            </p:cNvSpPr>
            <p:nvPr/>
          </p:nvSpPr>
          <p:spPr bwMode="auto">
            <a:xfrm>
              <a:off x="8800311" y="5443378"/>
              <a:ext cx="1587500" cy="408465"/>
            </a:xfrm>
            <a:prstGeom prst="foldedCorner">
              <a:avLst>
                <a:gd name="adj" fmla="val 12500"/>
              </a:avLst>
            </a:prstGeom>
            <a:solidFill>
              <a:schemeClr val="bg1"/>
            </a:solidFill>
            <a:ln w="19050">
              <a:noFill/>
              <a:prstDash val="lgDashDot"/>
              <a:round/>
              <a:headEnd/>
              <a:tailEnd/>
            </a:ln>
            <a:effectLst>
              <a:outerShdw dist="35921" dir="2700000" algn="ctr" rotWithShape="0">
                <a:schemeClr val="bg2"/>
              </a:outerShdw>
            </a:effectLst>
          </p:spPr>
          <p:txBody>
            <a:bodyPr wrap="none" anchor="ctr"/>
            <a:lstStyle/>
            <a:p>
              <a:pPr algn="ctr"/>
              <a:r>
                <a:rPr lang="zh-TW" altLang="en-US" sz="1600" b="1" dirty="0">
                  <a:latin typeface="微軟正黑體" panose="020B0604030504040204" pitchFamily="34" charset="-120"/>
                  <a:ea typeface="微軟正黑體" panose="020B0604030504040204" pitchFamily="34" charset="-120"/>
                </a:rPr>
                <a:t>張學良</a:t>
              </a:r>
            </a:p>
          </p:txBody>
        </p:sp>
        <p:pic>
          <p:nvPicPr>
            <p:cNvPr id="3" name="圖片 2"/>
            <p:cNvPicPr>
              <a:picLocks noChangeAspect="1"/>
            </p:cNvPicPr>
            <p:nvPr/>
          </p:nvPicPr>
          <p:blipFill rotWithShape="1">
            <a:blip r:embed="rId6"/>
            <a:srcRect t="9877"/>
            <a:stretch/>
          </p:blipFill>
          <p:spPr>
            <a:xfrm>
              <a:off x="7344697" y="2853469"/>
              <a:ext cx="3953728" cy="2545783"/>
            </a:xfrm>
            <a:prstGeom prst="rect">
              <a:avLst/>
            </a:prstGeom>
            <a:ln>
              <a:noFill/>
            </a:ln>
            <a:effectLst>
              <a:outerShdw blurRad="292100" dist="139700" dir="2700000" algn="tl" rotWithShape="0">
                <a:srgbClr val="333333">
                  <a:alpha val="65000"/>
                </a:srgbClr>
              </a:outerShdw>
            </a:effectLst>
          </p:spPr>
        </p:pic>
      </p:grpSp>
      <p:sp>
        <p:nvSpPr>
          <p:cNvPr id="22" name="向右箭號 21"/>
          <p:cNvSpPr/>
          <p:nvPr/>
        </p:nvSpPr>
        <p:spPr>
          <a:xfrm>
            <a:off x="6602980" y="2384750"/>
            <a:ext cx="3076929" cy="113451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九一八戲劇教育</a:t>
            </a: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」短劇</a:t>
            </a:r>
            <a:r>
              <a:rPr lang="zh-TW" altLang="en-US"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微軟正黑體" panose="020B0604030504040204" pitchFamily="34" charset="-120"/>
                <a:cs typeface="Times New Roman" panose="02020603050405020304" pitchFamily="18" charset="0"/>
              </a:rPr>
              <a:t>：時空的告白</a:t>
            </a:r>
            <a:endParaRPr lang="zh-HK" alt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65334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文字 的圖片&#10;&#10;自動產生的描述">
            <a:extLst>
              <a:ext uri="{FF2B5EF4-FFF2-40B4-BE49-F238E27FC236}">
                <a16:creationId xmlns:a16="http://schemas.microsoft.com/office/drawing/2014/main" id="{FF54E92A-4203-26C8-23E2-186E99DEA0E9}"/>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56313" y="584758"/>
            <a:ext cx="10678045" cy="5753760"/>
          </a:xfrm>
          <a:prstGeom prst="rect">
            <a:avLst/>
          </a:prstGeom>
        </p:spPr>
      </p:pic>
      <p:sp>
        <p:nvSpPr>
          <p:cNvPr id="10" name="Rectangle 8"/>
          <p:cNvSpPr>
            <a:spLocks noChangeArrowheads="1"/>
          </p:cNvSpPr>
          <p:nvPr/>
        </p:nvSpPr>
        <p:spPr bwMode="auto">
          <a:xfrm>
            <a:off x="4005028" y="5286049"/>
            <a:ext cx="2871947" cy="646331"/>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0" indent="0"/>
            <a:r>
              <a:rPr lang="en-US" altLang="zh-TW" dirty="0">
                <a:latin typeface="+mj-ea"/>
                <a:ea typeface="+mj-ea"/>
              </a:rPr>
              <a:t>1932</a:t>
            </a:r>
            <a:r>
              <a:rPr lang="zh-TW" altLang="en-US" dirty="0">
                <a:latin typeface="+mj-ea"/>
                <a:ea typeface="+mj-ea"/>
              </a:rPr>
              <a:t>年，</a:t>
            </a:r>
            <a:r>
              <a:rPr lang="en-US" altLang="zh-TW" dirty="0">
                <a:latin typeface="+mj-ea"/>
                <a:ea typeface="+mj-ea"/>
              </a:rPr>
              <a:t>《</a:t>
            </a:r>
            <a:r>
              <a:rPr lang="zh-TW" altLang="en-US" dirty="0">
                <a:latin typeface="+mj-ea"/>
                <a:ea typeface="+mj-ea"/>
              </a:rPr>
              <a:t>日滿議定書</a:t>
            </a:r>
            <a:r>
              <a:rPr lang="en-US" altLang="zh-TW" dirty="0">
                <a:latin typeface="+mj-ea"/>
                <a:ea typeface="+mj-ea"/>
              </a:rPr>
              <a:t>》</a:t>
            </a:r>
            <a:r>
              <a:rPr lang="zh-TW" altLang="en-US" dirty="0">
                <a:latin typeface="+mj-ea"/>
                <a:ea typeface="+mj-ea"/>
              </a:rPr>
              <a:t>簽訂，日本</a:t>
            </a:r>
            <a:r>
              <a:rPr lang="zh-TW" altLang="en-US" dirty="0" smtClean="0">
                <a:latin typeface="+mj-ea"/>
                <a:ea typeface="+mj-ea"/>
              </a:rPr>
              <a:t>承</a:t>
            </a:r>
            <a:r>
              <a:rPr lang="zh-TW" altLang="en-US" dirty="0">
                <a:latin typeface="+mj-ea"/>
                <a:ea typeface="+mj-ea"/>
              </a:rPr>
              <a:t>認</a:t>
            </a:r>
            <a:r>
              <a:rPr lang="zh-TW" altLang="en-US" dirty="0" smtClean="0">
                <a:latin typeface="+mj-ea"/>
                <a:ea typeface="+mj-ea"/>
              </a:rPr>
              <a:t>滿洲國</a:t>
            </a:r>
            <a:endParaRPr lang="zh-TW" altLang="en-US" dirty="0">
              <a:latin typeface="微軟正黑體" panose="020B0604030504040204" pitchFamily="34" charset="-120"/>
              <a:ea typeface="微軟正黑體" panose="020B0604030504040204" pitchFamily="34" charset="-120"/>
            </a:endParaRPr>
          </a:p>
        </p:txBody>
      </p:sp>
      <p:sp>
        <p:nvSpPr>
          <p:cNvPr id="11" name="Rectangle 8"/>
          <p:cNvSpPr>
            <a:spLocks noChangeArrowheads="1"/>
          </p:cNvSpPr>
          <p:nvPr/>
        </p:nvSpPr>
        <p:spPr bwMode="auto">
          <a:xfrm>
            <a:off x="2825285" y="774160"/>
            <a:ext cx="1987970" cy="646331"/>
          </a:xfrm>
          <a:prstGeom prst="rect">
            <a:avLst/>
          </a:prstGeom>
          <a:solidFill>
            <a:schemeClr val="bg1"/>
          </a:solidFill>
          <a:ln w="38100">
            <a:noFill/>
            <a:miter lim="800000"/>
            <a:headEnd/>
            <a:tailEnd/>
          </a:ln>
        </p:spPr>
        <p:txBody>
          <a:bodyPr wrap="square">
            <a:spAutoFit/>
          </a:bodyPr>
          <a:lstStyle>
            <a:lvl1pPr marL="342900" indent="-342900" eaLnBrk="0" hangingPunct="0">
              <a:defRPr kumimoji="1" b="1">
                <a:solidFill>
                  <a:schemeClr val="tx1"/>
                </a:solidFill>
                <a:latin typeface="Arial" charset="0"/>
                <a:ea typeface="新細明體" charset="-120"/>
              </a:defRPr>
            </a:lvl1pPr>
            <a:lvl2pPr marL="742950" indent="-285750" eaLnBrk="0" hangingPunct="0">
              <a:defRPr kumimoji="1" b="1">
                <a:solidFill>
                  <a:schemeClr val="tx1"/>
                </a:solidFill>
                <a:latin typeface="Arial" charset="0"/>
                <a:ea typeface="新細明體" charset="-120"/>
              </a:defRPr>
            </a:lvl2pPr>
            <a:lvl3pPr marL="1143000" indent="-228600" eaLnBrk="0" hangingPunct="0">
              <a:defRPr kumimoji="1" b="1">
                <a:solidFill>
                  <a:schemeClr val="tx1"/>
                </a:solidFill>
                <a:latin typeface="Arial" charset="0"/>
                <a:ea typeface="新細明體" charset="-120"/>
              </a:defRPr>
            </a:lvl3pPr>
            <a:lvl4pPr marL="1600200" indent="-228600" eaLnBrk="0" hangingPunct="0">
              <a:defRPr kumimoji="1" b="1">
                <a:solidFill>
                  <a:schemeClr val="tx1"/>
                </a:solidFill>
                <a:latin typeface="Arial" charset="0"/>
                <a:ea typeface="新細明體" charset="-120"/>
              </a:defRPr>
            </a:lvl4pPr>
            <a:lvl5pPr marL="2057400" indent="-228600" eaLnBrk="0" hangingPunct="0">
              <a:defRPr kumimoji="1" b="1">
                <a:solidFill>
                  <a:schemeClr val="tx1"/>
                </a:solidFill>
                <a:latin typeface="Arial" charset="0"/>
                <a:ea typeface="新細明體" charset="-120"/>
              </a:defRPr>
            </a:lvl5pPr>
            <a:lvl6pPr marL="2514600" indent="-228600" eaLnBrk="0" fontAlgn="base" hangingPunct="0">
              <a:spcBef>
                <a:spcPct val="0"/>
              </a:spcBef>
              <a:spcAft>
                <a:spcPct val="0"/>
              </a:spcAft>
              <a:defRPr kumimoji="1" b="1">
                <a:solidFill>
                  <a:schemeClr val="tx1"/>
                </a:solidFill>
                <a:latin typeface="Arial" charset="0"/>
                <a:ea typeface="新細明體" charset="-120"/>
              </a:defRPr>
            </a:lvl6pPr>
            <a:lvl7pPr marL="2971800" indent="-228600" eaLnBrk="0" fontAlgn="base" hangingPunct="0">
              <a:spcBef>
                <a:spcPct val="0"/>
              </a:spcBef>
              <a:spcAft>
                <a:spcPct val="0"/>
              </a:spcAft>
              <a:defRPr kumimoji="1" b="1">
                <a:solidFill>
                  <a:schemeClr val="tx1"/>
                </a:solidFill>
                <a:latin typeface="Arial" charset="0"/>
                <a:ea typeface="新細明體" charset="-120"/>
              </a:defRPr>
            </a:lvl7pPr>
            <a:lvl8pPr marL="3429000" indent="-228600" eaLnBrk="0" fontAlgn="base" hangingPunct="0">
              <a:spcBef>
                <a:spcPct val="0"/>
              </a:spcBef>
              <a:spcAft>
                <a:spcPct val="0"/>
              </a:spcAft>
              <a:defRPr kumimoji="1" b="1">
                <a:solidFill>
                  <a:schemeClr val="tx1"/>
                </a:solidFill>
                <a:latin typeface="Arial" charset="0"/>
                <a:ea typeface="新細明體" charset="-120"/>
              </a:defRPr>
            </a:lvl8pPr>
            <a:lvl9pPr marL="3886200" indent="-228600" eaLnBrk="0" fontAlgn="base" hangingPunct="0">
              <a:spcBef>
                <a:spcPct val="0"/>
              </a:spcBef>
              <a:spcAft>
                <a:spcPct val="0"/>
              </a:spcAft>
              <a:defRPr kumimoji="1" b="1">
                <a:solidFill>
                  <a:schemeClr val="tx1"/>
                </a:solidFill>
                <a:latin typeface="Arial" charset="0"/>
                <a:ea typeface="新細明體" charset="-120"/>
              </a:defRPr>
            </a:lvl9pPr>
          </a:lstStyle>
          <a:p>
            <a:pPr marL="0" indent="0"/>
            <a:r>
              <a:rPr lang="zh-TW" altLang="en-US" dirty="0">
                <a:latin typeface="微軟正黑體" panose="020B0604030504040204" pitchFamily="34" charset="-120"/>
                <a:ea typeface="微軟正黑體" panose="020B0604030504040204" pitchFamily="34" charset="-120"/>
              </a:rPr>
              <a:t>此碑豎立在山海關角山上</a:t>
            </a:r>
          </a:p>
        </p:txBody>
      </p:sp>
      <p:sp>
        <p:nvSpPr>
          <p:cNvPr id="12" name="矩形 11"/>
          <p:cNvSpPr/>
          <p:nvPr/>
        </p:nvSpPr>
        <p:spPr>
          <a:xfrm>
            <a:off x="3863088" y="2307476"/>
            <a:ext cx="5220086" cy="2308324"/>
          </a:xfrm>
          <a:prstGeom prst="rect">
            <a:avLst/>
          </a:prstGeom>
          <a:solidFill>
            <a:schemeClr val="bg2">
              <a:lumMod val="90000"/>
            </a:schemeClr>
          </a:solidFill>
        </p:spPr>
        <p:txBody>
          <a:bodyPr wrap="square">
            <a:spAutoFit/>
          </a:bodyPr>
          <a:lstStyle/>
          <a:p>
            <a:pPr marL="342900" indent="-342900">
              <a:buFont typeface="Wingdings" panose="05000000000000000000" pitchFamily="2" charset="2"/>
              <a:buChar char="q"/>
            </a:pPr>
            <a:r>
              <a:rPr lang="zh-TW" altLang="en-US" sz="2400" b="1" dirty="0">
                <a:latin typeface="+mj-ea"/>
                <a:ea typeface="+mj-ea"/>
              </a:rPr>
              <a:t>日本為免被國際社會指責侵佔東北，結合部份清朝滿族宗室以及漢人將領、權貴，製造傀儡政權管治當地。</a:t>
            </a:r>
            <a:endParaRPr lang="en-US" altLang="zh-TW" sz="2400" b="1" dirty="0">
              <a:latin typeface="+mj-ea"/>
              <a:ea typeface="+mj-ea"/>
            </a:endParaRPr>
          </a:p>
          <a:p>
            <a:pPr marL="342900" indent="-342900">
              <a:buFont typeface="Wingdings" panose="05000000000000000000" pitchFamily="2" charset="2"/>
              <a:buChar char="q"/>
            </a:pPr>
            <a:r>
              <a:rPr lang="zh-TW" altLang="en-US" sz="2400" b="1" dirty="0">
                <a:latin typeface="+mj-ea"/>
                <a:ea typeface="+mj-ea"/>
              </a:rPr>
              <a:t>於</a:t>
            </a:r>
            <a:r>
              <a:rPr lang="en-US" altLang="zh-TW" sz="2400" b="1" dirty="0">
                <a:latin typeface="+mj-ea"/>
                <a:ea typeface="+mj-ea"/>
              </a:rPr>
              <a:t>1932</a:t>
            </a:r>
            <a:r>
              <a:rPr lang="zh-TW" altLang="en-US" sz="2400" b="1" dirty="0">
                <a:latin typeface="+mj-ea"/>
                <a:ea typeface="+mj-ea"/>
              </a:rPr>
              <a:t>年，成立「</a:t>
            </a:r>
            <a:r>
              <a:rPr lang="zh-TW" altLang="en-US" sz="2400" b="1" dirty="0">
                <a:solidFill>
                  <a:srgbClr val="FF0000"/>
                </a:solidFill>
                <a:latin typeface="+mj-ea"/>
                <a:ea typeface="+mj-ea"/>
              </a:rPr>
              <a:t>滿洲國</a:t>
            </a:r>
            <a:r>
              <a:rPr lang="zh-TW" altLang="en-US" sz="2400" b="1" dirty="0">
                <a:latin typeface="+mj-ea"/>
                <a:ea typeface="+mj-ea"/>
              </a:rPr>
              <a:t>」，定都新京</a:t>
            </a:r>
            <a:r>
              <a:rPr lang="en-US" altLang="zh-TW" sz="2400" b="1" dirty="0">
                <a:latin typeface="+mj-ea"/>
                <a:ea typeface="+mj-ea"/>
              </a:rPr>
              <a:t>(</a:t>
            </a:r>
            <a:r>
              <a:rPr lang="zh-TW" altLang="en-US" sz="2400" b="1" dirty="0">
                <a:latin typeface="+mj-ea"/>
                <a:ea typeface="+mj-ea"/>
              </a:rPr>
              <a:t>今長春</a:t>
            </a:r>
            <a:r>
              <a:rPr lang="en-US" altLang="zh-TW" sz="2400" b="1" dirty="0">
                <a:latin typeface="+mj-ea"/>
                <a:ea typeface="+mj-ea"/>
              </a:rPr>
              <a:t>)</a:t>
            </a:r>
            <a:r>
              <a:rPr lang="zh-TW" altLang="en-US" sz="2400" b="1" dirty="0">
                <a:latin typeface="+mj-ea"/>
                <a:ea typeface="+mj-ea"/>
              </a:rPr>
              <a:t>， 由清廢帝溥儀出任「執政」，實際上由日本背後操控。</a:t>
            </a:r>
            <a:endParaRPr lang="en-US" altLang="zh-TW" sz="2400" b="1" dirty="0">
              <a:latin typeface="+mj-ea"/>
              <a:ea typeface="+mj-ea"/>
            </a:endParaRPr>
          </a:p>
        </p:txBody>
      </p:sp>
      <p:pic>
        <p:nvPicPr>
          <p:cNvPr id="13" name="圖片 12" descr="一張含有 文字, 個人 的圖片&#10;&#10;自動產生的描述">
            <a:extLst>
              <a:ext uri="{FF2B5EF4-FFF2-40B4-BE49-F238E27FC236}">
                <a16:creationId xmlns:a16="http://schemas.microsoft.com/office/drawing/2014/main" id="{92556DFA-466B-4AF2-89FA-17CB882C039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109109" y="1927639"/>
            <a:ext cx="2351184" cy="29596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4" name="圖片 13"/>
          <p:cNvPicPr>
            <a:picLocks noChangeAspect="1"/>
          </p:cNvPicPr>
          <p:nvPr/>
        </p:nvPicPr>
        <p:blipFill>
          <a:blip r:embed="rId4"/>
          <a:stretch>
            <a:fillRect/>
          </a:stretch>
        </p:blipFill>
        <p:spPr>
          <a:xfrm>
            <a:off x="1018901" y="838505"/>
            <a:ext cx="1666876" cy="3028009"/>
          </a:xfrm>
          <a:prstGeom prst="rect">
            <a:avLst/>
          </a:prstGeom>
          <a:ln>
            <a:solidFill>
              <a:schemeClr val="accent6">
                <a:lumMod val="50000"/>
              </a:schemeClr>
            </a:solidFill>
          </a:ln>
        </p:spPr>
      </p:pic>
      <p:sp>
        <p:nvSpPr>
          <p:cNvPr id="16" name="Rectangle 4"/>
          <p:cNvSpPr>
            <a:spLocks noChangeArrowheads="1"/>
          </p:cNvSpPr>
          <p:nvPr/>
        </p:nvSpPr>
        <p:spPr bwMode="auto">
          <a:xfrm>
            <a:off x="694348" y="0"/>
            <a:ext cx="5086519" cy="649287"/>
          </a:xfrm>
          <a:prstGeom prst="rect">
            <a:avLst/>
          </a:prstGeom>
          <a:solidFill>
            <a:schemeClr val="tx1"/>
          </a:solidFill>
          <a:ln>
            <a:noFill/>
          </a:ln>
          <a:effectLst/>
        </p:spPr>
        <p:txBody>
          <a:bodyPr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defTabSz="914400"/>
            <a:r>
              <a:rPr lang="zh-TW" altLang="en-US" sz="4000" b="1" kern="0" dirty="0">
                <a:solidFill>
                  <a:schemeClr val="bg1"/>
                </a:solidFill>
                <a:latin typeface="微軟正黑體" panose="020B0604030504040204" pitchFamily="34" charset="-120"/>
                <a:ea typeface="微軟正黑體" panose="020B0604030504040204" pitchFamily="34" charset="-120"/>
              </a:rPr>
              <a:t>日本扶植偽滿政權</a:t>
            </a:r>
            <a:endParaRPr lang="en-US" altLang="zh-HK" sz="4000" b="1" kern="0" dirty="0">
              <a:solidFill>
                <a:schemeClr val="bg1"/>
              </a:solidFill>
              <a:latin typeface="微軟正黑體" panose="020B0604030504040204" pitchFamily="34" charset="-120"/>
              <a:ea typeface="微軟正黑體" panose="020B0604030504040204" pitchFamily="34" charset="-120"/>
            </a:endParaRPr>
          </a:p>
        </p:txBody>
      </p:sp>
      <p:sp>
        <p:nvSpPr>
          <p:cNvPr id="17" name="摺角紙張 16"/>
          <p:cNvSpPr/>
          <p:nvPr/>
        </p:nvSpPr>
        <p:spPr>
          <a:xfrm>
            <a:off x="9828038" y="5071670"/>
            <a:ext cx="1100802" cy="428758"/>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2400" b="1" dirty="0">
                <a:latin typeface="+mj-ea"/>
                <a:ea typeface="+mj-ea"/>
              </a:rPr>
              <a:t>溥儀</a:t>
            </a:r>
            <a:endParaRPr lang="en-US" altLang="zh-TW" sz="2400" b="1" dirty="0">
              <a:solidFill>
                <a:srgbClr val="FF0000"/>
              </a:solidFill>
              <a:latin typeface="+mj-ea"/>
              <a:ea typeface="+mj-ea"/>
            </a:endParaRPr>
          </a:p>
        </p:txBody>
      </p:sp>
      <p:sp>
        <p:nvSpPr>
          <p:cNvPr id="4" name="文字方塊 3">
            <a:extLst>
              <a:ext uri="{FF2B5EF4-FFF2-40B4-BE49-F238E27FC236}">
                <a16:creationId xmlns:a16="http://schemas.microsoft.com/office/drawing/2014/main" id="{1EC0FD39-1F47-925B-E690-BDA0F870B205}"/>
              </a:ext>
            </a:extLst>
          </p:cNvPr>
          <p:cNvSpPr txBox="1"/>
          <p:nvPr/>
        </p:nvSpPr>
        <p:spPr>
          <a:xfrm>
            <a:off x="101896" y="6455755"/>
            <a:ext cx="10276543"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Wikimedia Commons; https://chiculture.org.hk/tc/photo-story/3152</a:t>
            </a:r>
            <a:endParaRPr lang="zh-HK" altLang="en-US" sz="1400" dirty="0"/>
          </a:p>
        </p:txBody>
      </p:sp>
      <p:pic>
        <p:nvPicPr>
          <p:cNvPr id="18" name="圖片 17">
            <a:extLst>
              <a:ext uri="{FF2B5EF4-FFF2-40B4-BE49-F238E27FC236}">
                <a16:creationId xmlns:a16="http://schemas.microsoft.com/office/drawing/2014/main" id="{FD87ADE4-EAC1-6ACC-DDFD-A94E770B2612}"/>
              </a:ext>
            </a:extLst>
          </p:cNvPr>
          <p:cNvPicPr>
            <a:picLocks noChangeAspect="1"/>
          </p:cNvPicPr>
          <p:nvPr/>
        </p:nvPicPr>
        <p:blipFill>
          <a:blip r:embed="rId5"/>
          <a:stretch>
            <a:fillRect/>
          </a:stretch>
        </p:blipFill>
        <p:spPr>
          <a:xfrm>
            <a:off x="949133" y="3925133"/>
            <a:ext cx="2993930" cy="2195366"/>
          </a:xfrm>
          <a:prstGeom prst="rect">
            <a:avLst/>
          </a:prstGeom>
        </p:spPr>
      </p:pic>
    </p:spTree>
    <p:extLst>
      <p:ext uri="{BB962C8B-B14F-4D97-AF65-F5344CB8AC3E}">
        <p14:creationId xmlns:p14="http://schemas.microsoft.com/office/powerpoint/2010/main" val="708412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內容版面配置區 11"/>
          <p:cNvSpPr>
            <a:spLocks noGrp="1"/>
          </p:cNvSpPr>
          <p:nvPr>
            <p:ph idx="1"/>
          </p:nvPr>
        </p:nvSpPr>
        <p:spPr/>
        <p:txBody>
          <a:bodyPr/>
          <a:lstStyle/>
          <a:p>
            <a:endParaRPr lang="zh-TW" altLang="en-US"/>
          </a:p>
        </p:txBody>
      </p:sp>
      <p:sp>
        <p:nvSpPr>
          <p:cNvPr id="15" name="標題 1"/>
          <p:cNvSpPr>
            <a:spLocks noGrp="1"/>
          </p:cNvSpPr>
          <p:nvPr>
            <p:ph type="body" sz="half" idx="2"/>
          </p:nvPr>
        </p:nvSpPr>
        <p:spPr>
          <a:xfrm>
            <a:off x="165431" y="336037"/>
            <a:ext cx="2904393" cy="6144591"/>
          </a:xfrm>
        </p:spPr>
        <p:txBody>
          <a:bodyPr>
            <a:noAutofit/>
          </a:bodyPr>
          <a:lstStyle/>
          <a:p>
            <a:pPr algn="just"/>
            <a:r>
              <a:rPr lang="zh-TW" altLang="en-US" sz="2400" b="1" dirty="0">
                <a:solidFill>
                  <a:schemeClr val="tx1"/>
                </a:solidFill>
                <a:latin typeface="+mj-ea"/>
                <a:ea typeface="+mj-ea"/>
              </a:rPr>
              <a:t>九一八事變爆發後，國際聯盟於</a:t>
            </a:r>
            <a:r>
              <a:rPr lang="en-US" altLang="zh-TW" sz="2400" b="1" dirty="0">
                <a:solidFill>
                  <a:schemeClr val="tx1"/>
                </a:solidFill>
                <a:latin typeface="+mj-ea"/>
                <a:ea typeface="+mj-ea"/>
              </a:rPr>
              <a:t>1931</a:t>
            </a:r>
            <a:r>
              <a:rPr lang="zh-TW" altLang="en-US" sz="2400" b="1" dirty="0">
                <a:solidFill>
                  <a:schemeClr val="tx1"/>
                </a:solidFill>
                <a:latin typeface="+mj-ea"/>
                <a:ea typeface="+mj-ea"/>
              </a:rPr>
              <a:t>年</a:t>
            </a:r>
            <a:r>
              <a:rPr lang="en-US" altLang="zh-TW" sz="2400" b="1" dirty="0">
                <a:solidFill>
                  <a:schemeClr val="tx1"/>
                </a:solidFill>
                <a:latin typeface="+mj-ea"/>
                <a:ea typeface="+mj-ea"/>
              </a:rPr>
              <a:t>10</a:t>
            </a:r>
            <a:r>
              <a:rPr lang="zh-TW" altLang="en-US" sz="2400" b="1" dirty="0">
                <a:solidFill>
                  <a:schemeClr val="tx1"/>
                </a:solidFill>
                <a:latin typeface="+mj-ea"/>
                <a:ea typeface="+mj-ea"/>
              </a:rPr>
              <a:t>月</a:t>
            </a:r>
            <a:r>
              <a:rPr lang="en-US" altLang="zh-TW" sz="2400" b="1" dirty="0">
                <a:solidFill>
                  <a:schemeClr val="tx1"/>
                </a:solidFill>
                <a:latin typeface="+mj-ea"/>
                <a:ea typeface="+mj-ea"/>
              </a:rPr>
              <a:t>15</a:t>
            </a:r>
            <a:r>
              <a:rPr lang="zh-TW" altLang="en-US" sz="2400" b="1" dirty="0">
                <a:solidFill>
                  <a:schemeClr val="tx1"/>
                </a:solidFill>
                <a:latin typeface="+mj-ea"/>
                <a:ea typeface="+mj-ea"/>
              </a:rPr>
              <a:t>日召開緊急會議，討論中國代表施肇基（左邊標示</a:t>
            </a:r>
            <a:r>
              <a:rPr lang="en-US" altLang="zh-TW" sz="2400" b="1" dirty="0">
                <a:solidFill>
                  <a:schemeClr val="tx1"/>
                </a:solidFill>
                <a:latin typeface="+mj-ea"/>
                <a:ea typeface="+mj-ea"/>
              </a:rPr>
              <a:t>8</a:t>
            </a:r>
            <a:r>
              <a:rPr lang="zh-TW" altLang="en-US" sz="2400" b="1" dirty="0">
                <a:solidFill>
                  <a:schemeClr val="tx1"/>
                </a:solidFill>
                <a:latin typeface="+mj-ea"/>
                <a:ea typeface="+mj-ea"/>
              </a:rPr>
              <a:t>號者）所提出譴責日本的侵略案。</a:t>
            </a:r>
            <a:endParaRPr lang="en-US" altLang="zh-TW" sz="2400" b="1" dirty="0">
              <a:solidFill>
                <a:schemeClr val="tx1"/>
              </a:solidFill>
              <a:latin typeface="+mj-ea"/>
              <a:ea typeface="+mj-ea"/>
            </a:endParaRPr>
          </a:p>
          <a:p>
            <a:pPr algn="just"/>
            <a:endParaRPr lang="en-US" altLang="zh-TW" sz="2400" b="1" dirty="0">
              <a:solidFill>
                <a:schemeClr val="tx1"/>
              </a:solidFill>
              <a:latin typeface="+mj-ea"/>
              <a:ea typeface="+mj-ea"/>
            </a:endParaRPr>
          </a:p>
          <a:p>
            <a:pPr algn="just"/>
            <a:r>
              <a:rPr lang="zh-TW" altLang="en-US" sz="2400" b="1" dirty="0">
                <a:solidFill>
                  <a:schemeClr val="tx1"/>
                </a:solidFill>
                <a:latin typeface="+mj-ea"/>
                <a:ea typeface="+mj-ea"/>
              </a:rPr>
              <a:t>國際聯盟經調查及討論後決議</a:t>
            </a:r>
            <a:r>
              <a:rPr lang="zh-TW" altLang="en-US" sz="2400" b="1" dirty="0">
                <a:solidFill>
                  <a:srgbClr val="FF0000"/>
                </a:solidFill>
                <a:latin typeface="+mj-ea"/>
                <a:ea typeface="+mj-ea"/>
              </a:rPr>
              <a:t>日本入侵中國東北的軍事行動並不合法</a:t>
            </a:r>
            <a:r>
              <a:rPr lang="zh-TW" altLang="en-US" sz="2400" b="1" dirty="0">
                <a:solidFill>
                  <a:schemeClr val="tx1"/>
                </a:solidFill>
                <a:latin typeface="+mj-ea"/>
                <a:ea typeface="+mj-ea"/>
              </a:rPr>
              <a:t>。其後，</a:t>
            </a:r>
            <a:r>
              <a:rPr lang="zh-TW" altLang="en-US" sz="2400" b="1" dirty="0">
                <a:solidFill>
                  <a:srgbClr val="0070C0"/>
                </a:solidFill>
                <a:latin typeface="+mj-ea"/>
                <a:ea typeface="+mj-ea"/>
              </a:rPr>
              <a:t>日本退出國際聯盟</a:t>
            </a:r>
            <a:r>
              <a:rPr lang="zh-TW" altLang="en-US" sz="2400" b="1" dirty="0">
                <a:solidFill>
                  <a:schemeClr val="tx1"/>
                </a:solidFill>
                <a:latin typeface="+mj-ea"/>
                <a:ea typeface="+mj-ea"/>
              </a:rPr>
              <a:t>，</a:t>
            </a:r>
            <a:r>
              <a:rPr lang="zh-TW" altLang="en-US" sz="2400" b="1" dirty="0">
                <a:solidFill>
                  <a:srgbClr val="FF0000"/>
                </a:solidFill>
                <a:latin typeface="+mj-ea"/>
                <a:ea typeface="+mj-ea"/>
              </a:rPr>
              <a:t>並加緊侵華的步伐</a:t>
            </a:r>
            <a:r>
              <a:rPr lang="zh-TW" altLang="en-US" sz="2400" b="1" dirty="0">
                <a:solidFill>
                  <a:schemeClr val="tx1"/>
                </a:solidFill>
                <a:latin typeface="+mj-ea"/>
                <a:ea typeface="+mj-ea"/>
              </a:rPr>
              <a:t>。</a:t>
            </a:r>
          </a:p>
        </p:txBody>
      </p:sp>
      <p:pic>
        <p:nvPicPr>
          <p:cNvPr id="9" name="Picture 2" descr="E:\images\pic\A0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408" y="336037"/>
            <a:ext cx="8777937" cy="608443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14" name="矩形 13"/>
          <p:cNvSpPr/>
          <p:nvPr/>
        </p:nvSpPr>
        <p:spPr>
          <a:xfrm>
            <a:off x="3412096" y="2743200"/>
            <a:ext cx="826076" cy="1741714"/>
          </a:xfrm>
          <a:prstGeom prst="rect">
            <a:avLst/>
          </a:prstGeom>
          <a:noFill/>
          <a:ln>
            <a:solidFill>
              <a:srgbClr val="E0F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ext Box 6"/>
          <p:cNvSpPr txBox="1">
            <a:spLocks noChangeArrowheads="1"/>
          </p:cNvSpPr>
          <p:nvPr/>
        </p:nvSpPr>
        <p:spPr bwMode="auto">
          <a:xfrm>
            <a:off x="5418668" y="439259"/>
            <a:ext cx="4867146" cy="769441"/>
          </a:xfrm>
          <a:prstGeom prst="rect">
            <a:avLst/>
          </a:prstGeom>
          <a:solidFill>
            <a:schemeClr val="tx1"/>
          </a:solidFill>
          <a:ln w="9525">
            <a:noFill/>
            <a:miter lim="800000"/>
            <a:headEnd/>
            <a:tailEnd/>
          </a:ln>
          <a:effectLst/>
        </p:spPr>
        <p:txBody>
          <a:bodyPr wrap="square">
            <a:spAutoFit/>
          </a:bodyPr>
          <a:lstStyle/>
          <a:p>
            <a:pPr algn="ctr">
              <a:buClr>
                <a:srgbClr val="990099"/>
              </a:buClr>
            </a:pPr>
            <a:r>
              <a:rPr lang="zh-TW" altLang="en-US" sz="4400" b="1" dirty="0">
                <a:solidFill>
                  <a:schemeClr val="bg1"/>
                </a:solidFill>
                <a:latin typeface="+mj-ea"/>
                <a:ea typeface="+mj-ea"/>
              </a:rPr>
              <a:t>國際聯盟的議決</a:t>
            </a:r>
            <a:endParaRPr lang="zh-TW" altLang="en-US" sz="4000" b="1" dirty="0">
              <a:solidFill>
                <a:schemeClr val="bg1"/>
              </a:solidFill>
              <a:latin typeface="+mj-ea"/>
              <a:ea typeface="+mj-ea"/>
            </a:endParaRPr>
          </a:p>
        </p:txBody>
      </p:sp>
      <p:sp>
        <p:nvSpPr>
          <p:cNvPr id="2" name="文字方塊 1">
            <a:extLst>
              <a:ext uri="{FF2B5EF4-FFF2-40B4-BE49-F238E27FC236}">
                <a16:creationId xmlns:a16="http://schemas.microsoft.com/office/drawing/2014/main" id="{D13FE5AB-37D0-9297-8ED9-E158D2A5E8CF}"/>
              </a:ext>
            </a:extLst>
          </p:cNvPr>
          <p:cNvSpPr txBox="1"/>
          <p:nvPr/>
        </p:nvSpPr>
        <p:spPr>
          <a:xfrm>
            <a:off x="7621487" y="6471966"/>
            <a:ext cx="6096000" cy="307777"/>
          </a:xfrm>
          <a:prstGeom prst="rect">
            <a:avLst/>
          </a:prstGeom>
          <a:noFill/>
        </p:spPr>
        <p:txBody>
          <a:bodyPr wrap="square">
            <a:spAutoFit/>
          </a:bodyPr>
          <a:lstStyle/>
          <a:p>
            <a:r>
              <a:rPr lang="zh-TW" altLang="en-US" sz="1400" dirty="0">
                <a:latin typeface="Times New Roman" panose="02020603050405020304" pitchFamily="18" charset="0"/>
                <a:cs typeface="Times New Roman" panose="02020603050405020304" pitchFamily="18" charset="0"/>
              </a:rPr>
              <a:t>圖片來源：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歷史影像中的近代中國</a:t>
            </a:r>
            <a:r>
              <a:rPr lang="en-US" altLang="zh-TW" sz="1400" dirty="0">
                <a:latin typeface="Times New Roman" panose="02020603050405020304" pitchFamily="18" charset="0"/>
                <a:cs typeface="Times New Roman" panose="02020603050405020304" pitchFamily="18" charset="0"/>
              </a:rPr>
              <a:t>——</a:t>
            </a:r>
            <a:r>
              <a:rPr lang="zh-TW" altLang="en-US" sz="1400" dirty="0">
                <a:latin typeface="Times New Roman" panose="02020603050405020304" pitchFamily="18" charset="0"/>
                <a:cs typeface="Times New Roman" panose="02020603050405020304" pitchFamily="18" charset="0"/>
              </a:rPr>
              <a:t>徐宗懋藏品選</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endParaRPr lang="zh-HK" altLang="en-US" sz="1400" dirty="0"/>
          </a:p>
        </p:txBody>
      </p:sp>
    </p:spTree>
    <p:extLst>
      <p:ext uri="{BB962C8B-B14F-4D97-AF65-F5344CB8AC3E}">
        <p14:creationId xmlns:p14="http://schemas.microsoft.com/office/powerpoint/2010/main" val="3396521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88201" y="3178485"/>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3195" y="2818370"/>
            <a:ext cx="506659" cy="588032"/>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93058" y="2854738"/>
            <a:ext cx="505671" cy="586578"/>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8760" y="2885196"/>
            <a:ext cx="505671" cy="586578"/>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57598" y="2943863"/>
            <a:ext cx="505671" cy="586578"/>
          </a:xfrm>
          <a:prstGeom prst="rect">
            <a:avLst/>
          </a:prstGeom>
        </p:spPr>
      </p:pic>
      <p:pic>
        <p:nvPicPr>
          <p:cNvPr id="45" name="圖片 4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89551" y="2925188"/>
            <a:ext cx="505671" cy="586578"/>
          </a:xfrm>
          <a:prstGeom prst="rect">
            <a:avLst/>
          </a:prstGeom>
        </p:spPr>
      </p:pic>
      <p:sp>
        <p:nvSpPr>
          <p:cNvPr id="5" name="文字方塊 4"/>
          <p:cNvSpPr txBox="1"/>
          <p:nvPr/>
        </p:nvSpPr>
        <p:spPr>
          <a:xfrm>
            <a:off x="826269" y="1994943"/>
            <a:ext cx="1415772" cy="1015663"/>
          </a:xfrm>
          <a:prstGeom prst="rect">
            <a:avLst/>
          </a:prstGeom>
          <a:noFill/>
        </p:spPr>
        <p:txBody>
          <a:bodyPr wrap="none" rtlCol="0">
            <a:spAutoFit/>
          </a:bodyPr>
          <a:lstStyle/>
          <a:p>
            <a:pPr algn="ctr"/>
            <a:r>
              <a:rPr lang="en-US" altLang="zh-TW" sz="2800" b="1" dirty="0">
                <a:latin typeface="Arial Black" panose="020B0A04020102020204" pitchFamily="34" charset="0"/>
              </a:rPr>
              <a:t>1931</a:t>
            </a:r>
          </a:p>
          <a:p>
            <a:pPr algn="ctr"/>
            <a:r>
              <a:rPr lang="zh-TW" altLang="en-US" sz="1600" b="1" dirty="0"/>
              <a:t>九一八事變</a:t>
            </a:r>
            <a:endParaRPr lang="en-US" altLang="zh-TW" sz="1600" b="1" dirty="0"/>
          </a:p>
          <a:p>
            <a:pPr algn="ctr"/>
            <a:r>
              <a:rPr lang="zh-TW" altLang="en-US" sz="1600" b="1" dirty="0"/>
              <a:t>日本侵略東北</a:t>
            </a:r>
          </a:p>
        </p:txBody>
      </p:sp>
      <p:sp>
        <p:nvSpPr>
          <p:cNvPr id="46" name="文字方塊 45"/>
          <p:cNvSpPr txBox="1"/>
          <p:nvPr/>
        </p:nvSpPr>
        <p:spPr>
          <a:xfrm>
            <a:off x="4497039" y="1941827"/>
            <a:ext cx="4083169" cy="1015663"/>
          </a:xfrm>
          <a:prstGeom prst="rect">
            <a:avLst/>
          </a:prstGeom>
          <a:noFill/>
        </p:spPr>
        <p:txBody>
          <a:bodyPr wrap="none" rtlCol="0">
            <a:spAutoFit/>
          </a:bodyPr>
          <a:lstStyle/>
          <a:p>
            <a:pPr algn="ctr"/>
            <a:r>
              <a:rPr lang="en-US" altLang="zh-TW" sz="2800" b="1" dirty="0">
                <a:latin typeface="Arial Black" panose="020B0A04020102020204" pitchFamily="34" charset="0"/>
              </a:rPr>
              <a:t>1937</a:t>
            </a:r>
          </a:p>
          <a:p>
            <a:pPr algn="ctr"/>
            <a:r>
              <a:rPr lang="zh-TW" altLang="en-US" sz="1600" b="1" dirty="0"/>
              <a:t>七七事變，日本侵略上海、北平、天津等地</a:t>
            </a:r>
            <a:endParaRPr lang="en-US" altLang="zh-TW" sz="1600" b="1" dirty="0"/>
          </a:p>
          <a:p>
            <a:pPr algn="ctr"/>
            <a:r>
              <a:rPr lang="en-US" altLang="zh-TW" sz="1600" b="1" dirty="0"/>
              <a:t>12</a:t>
            </a:r>
            <a:r>
              <a:rPr lang="zh-TW" altLang="en-US" sz="1600" b="1" dirty="0"/>
              <a:t>月侵佔南京，進行南京大屠殺</a:t>
            </a:r>
          </a:p>
        </p:txBody>
      </p:sp>
      <p:sp>
        <p:nvSpPr>
          <p:cNvPr id="47" name="文字方塊 46"/>
          <p:cNvSpPr txBox="1"/>
          <p:nvPr/>
        </p:nvSpPr>
        <p:spPr>
          <a:xfrm>
            <a:off x="1326936" y="3495025"/>
            <a:ext cx="2031325" cy="1508105"/>
          </a:xfrm>
          <a:prstGeom prst="rect">
            <a:avLst/>
          </a:prstGeom>
          <a:noFill/>
        </p:spPr>
        <p:txBody>
          <a:bodyPr wrap="none" rtlCol="0">
            <a:spAutoFit/>
          </a:bodyPr>
          <a:lstStyle/>
          <a:p>
            <a:pPr algn="ctr"/>
            <a:r>
              <a:rPr lang="en-US" altLang="zh-TW" sz="2800" b="1" dirty="0">
                <a:latin typeface="Arial Black" panose="020B0A04020102020204" pitchFamily="34" charset="0"/>
              </a:rPr>
              <a:t>1932</a:t>
            </a:r>
          </a:p>
          <a:p>
            <a:pPr algn="ctr"/>
            <a:r>
              <a:rPr lang="zh-TW" altLang="en-US" sz="1600" b="1" dirty="0"/>
              <a:t>一二八事變</a:t>
            </a:r>
            <a:endParaRPr lang="en-US" altLang="zh-TW" sz="1600" b="1" dirty="0"/>
          </a:p>
          <a:p>
            <a:pPr algn="ctr"/>
            <a:r>
              <a:rPr lang="zh-TW" altLang="en-US" sz="1600" b="1" dirty="0"/>
              <a:t>日本侵略上海</a:t>
            </a:r>
            <a:endParaRPr lang="en-US" altLang="zh-TW" sz="1600" b="1" dirty="0"/>
          </a:p>
          <a:p>
            <a:pPr algn="ctr"/>
            <a:r>
              <a:rPr lang="zh-TW" altLang="en-US" sz="1600" b="1" dirty="0"/>
              <a:t>其後扶植「滿洲國」</a:t>
            </a:r>
            <a:endParaRPr lang="en-US" altLang="zh-TW" sz="1600" b="1" dirty="0"/>
          </a:p>
          <a:p>
            <a:pPr algn="ctr"/>
            <a:r>
              <a:rPr lang="zh-TW" altLang="en-US" sz="1600" b="1" dirty="0"/>
              <a:t>傀儡政權</a:t>
            </a:r>
          </a:p>
        </p:txBody>
      </p:sp>
      <p:sp>
        <p:nvSpPr>
          <p:cNvPr id="49" name="文字方塊 48"/>
          <p:cNvSpPr txBox="1"/>
          <p:nvPr/>
        </p:nvSpPr>
        <p:spPr>
          <a:xfrm>
            <a:off x="2345894" y="1988613"/>
            <a:ext cx="1826141" cy="1046440"/>
          </a:xfrm>
          <a:prstGeom prst="rect">
            <a:avLst/>
          </a:prstGeom>
          <a:noFill/>
        </p:spPr>
        <p:txBody>
          <a:bodyPr wrap="none" rtlCol="0">
            <a:spAutoFit/>
          </a:bodyPr>
          <a:lstStyle/>
          <a:p>
            <a:pPr algn="ctr"/>
            <a:r>
              <a:rPr lang="en-US" altLang="zh-TW" sz="2800" b="1" dirty="0">
                <a:latin typeface="Arial Black" panose="020B0A04020102020204" pitchFamily="34" charset="0"/>
              </a:rPr>
              <a:t>1933</a:t>
            </a:r>
          </a:p>
          <a:p>
            <a:pPr algn="ctr"/>
            <a:r>
              <a:rPr lang="zh-TW" altLang="en-US" sz="1600" b="1" dirty="0"/>
              <a:t>日本攻佔山海關、</a:t>
            </a:r>
            <a:endParaRPr lang="en-US" altLang="zh-TW" sz="1600" b="1" dirty="0"/>
          </a:p>
          <a:p>
            <a:pPr algn="ctr"/>
            <a:r>
              <a:rPr lang="zh-TW" altLang="en-US" sz="1600" b="1" dirty="0"/>
              <a:t>長城、熱河等地</a:t>
            </a:r>
          </a:p>
        </p:txBody>
      </p:sp>
      <p:sp>
        <p:nvSpPr>
          <p:cNvPr id="50" name="文字方塊 49"/>
          <p:cNvSpPr txBox="1"/>
          <p:nvPr/>
        </p:nvSpPr>
        <p:spPr>
          <a:xfrm>
            <a:off x="6797178" y="3536802"/>
            <a:ext cx="1620957" cy="1046440"/>
          </a:xfrm>
          <a:prstGeom prst="rect">
            <a:avLst/>
          </a:prstGeom>
          <a:noFill/>
        </p:spPr>
        <p:txBody>
          <a:bodyPr wrap="none" rtlCol="0">
            <a:spAutoFit/>
          </a:bodyPr>
          <a:lstStyle/>
          <a:p>
            <a:pPr algn="ctr"/>
            <a:r>
              <a:rPr lang="en-US" altLang="zh-TW" sz="2800" b="1" dirty="0">
                <a:latin typeface="Arial Black" panose="020B0A04020102020204" pitchFamily="34" charset="0"/>
              </a:rPr>
              <a:t>1938</a:t>
            </a:r>
          </a:p>
          <a:p>
            <a:pPr algn="ctr"/>
            <a:r>
              <a:rPr lang="zh-TW" altLang="en-US" sz="1600" b="1" dirty="0"/>
              <a:t>日本侵略華中、</a:t>
            </a:r>
            <a:endParaRPr lang="en-US" altLang="zh-TW" sz="1600" b="1" dirty="0"/>
          </a:p>
          <a:p>
            <a:pPr algn="ctr"/>
            <a:r>
              <a:rPr lang="zh-TW" altLang="en-US" sz="1600" b="1" dirty="0"/>
              <a:t>華南地區</a:t>
            </a:r>
          </a:p>
        </p:txBody>
      </p:sp>
      <p:pic>
        <p:nvPicPr>
          <p:cNvPr id="52" name="圖片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66971" y="2957490"/>
            <a:ext cx="505671" cy="586578"/>
          </a:xfrm>
          <a:prstGeom prst="rect">
            <a:avLst/>
          </a:prstGeom>
        </p:spPr>
      </p:pic>
      <p:sp>
        <p:nvSpPr>
          <p:cNvPr id="53" name="文字方塊 52"/>
          <p:cNvSpPr txBox="1"/>
          <p:nvPr/>
        </p:nvSpPr>
        <p:spPr>
          <a:xfrm>
            <a:off x="9925148" y="1960757"/>
            <a:ext cx="1739725" cy="1015663"/>
          </a:xfrm>
          <a:prstGeom prst="rect">
            <a:avLst/>
          </a:prstGeom>
          <a:noFill/>
        </p:spPr>
        <p:txBody>
          <a:bodyPr wrap="square" rtlCol="0">
            <a:spAutoFit/>
          </a:bodyPr>
          <a:lstStyle/>
          <a:p>
            <a:pPr algn="ctr"/>
            <a:r>
              <a:rPr lang="en-US" altLang="zh-TW" sz="2800" b="1" dirty="0">
                <a:latin typeface="Arial Black" panose="020B0A04020102020204" pitchFamily="34" charset="0"/>
              </a:rPr>
              <a:t>1945</a:t>
            </a:r>
          </a:p>
          <a:p>
            <a:pPr algn="ctr"/>
            <a:r>
              <a:rPr lang="zh-TW" altLang="en-US" sz="1600" b="1" dirty="0"/>
              <a:t>日本無條件投降</a:t>
            </a:r>
            <a:endParaRPr lang="en-US" altLang="zh-TW" sz="1600" b="1" dirty="0"/>
          </a:p>
          <a:p>
            <a:pPr algn="ctr"/>
            <a:r>
              <a:rPr lang="zh-TW" altLang="en-US" sz="1600" b="1" dirty="0"/>
              <a:t>中國抗戰勝利</a:t>
            </a:r>
            <a:endParaRPr lang="en-US" altLang="zh-TW" sz="1600" b="1" dirty="0"/>
          </a:p>
        </p:txBody>
      </p:sp>
      <p:pic>
        <p:nvPicPr>
          <p:cNvPr id="19" name="圖片 1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5897" y="2908447"/>
            <a:ext cx="505671" cy="586578"/>
          </a:xfrm>
          <a:prstGeom prst="rect">
            <a:avLst/>
          </a:prstGeom>
        </p:spPr>
      </p:pic>
      <p:sp>
        <p:nvSpPr>
          <p:cNvPr id="21" name="文字方塊 20"/>
          <p:cNvSpPr txBox="1"/>
          <p:nvPr/>
        </p:nvSpPr>
        <p:spPr>
          <a:xfrm>
            <a:off x="4399363" y="3488117"/>
            <a:ext cx="1826142" cy="1015663"/>
          </a:xfrm>
          <a:prstGeom prst="rect">
            <a:avLst/>
          </a:prstGeom>
          <a:noFill/>
        </p:spPr>
        <p:txBody>
          <a:bodyPr wrap="none" rtlCol="0">
            <a:spAutoFit/>
          </a:bodyPr>
          <a:lstStyle/>
          <a:p>
            <a:pPr algn="ctr"/>
            <a:r>
              <a:rPr lang="en-US" altLang="zh-TW" sz="2800" b="1" dirty="0">
                <a:latin typeface="Arial Black" panose="020B0A04020102020204" pitchFamily="34" charset="0"/>
              </a:rPr>
              <a:t>1936</a:t>
            </a:r>
          </a:p>
          <a:p>
            <a:pPr algn="ctr"/>
            <a:r>
              <a:rPr lang="zh-TW" altLang="en-US" sz="1600" b="1" dirty="0"/>
              <a:t>日本策動</a:t>
            </a:r>
            <a:endParaRPr lang="en-US" altLang="zh-TW" sz="1600" b="1" dirty="0"/>
          </a:p>
          <a:p>
            <a:pPr algn="ctr"/>
            <a:r>
              <a:rPr lang="zh-TW" altLang="en-US" sz="1600" b="1" dirty="0"/>
              <a:t>「華北五省自治」</a:t>
            </a:r>
          </a:p>
        </p:txBody>
      </p:sp>
      <p:sp>
        <p:nvSpPr>
          <p:cNvPr id="23" name="橢圓 22"/>
          <p:cNvSpPr>
            <a:spLocks noChangeArrowheads="1"/>
          </p:cNvSpPr>
          <p:nvPr/>
        </p:nvSpPr>
        <p:spPr bwMode="auto">
          <a:xfrm>
            <a:off x="783241" y="1889010"/>
            <a:ext cx="1559571" cy="12778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25" name="橢圓 24"/>
          <p:cNvSpPr>
            <a:spLocks noChangeArrowheads="1"/>
          </p:cNvSpPr>
          <p:nvPr/>
        </p:nvSpPr>
        <p:spPr bwMode="auto">
          <a:xfrm>
            <a:off x="9996276" y="1816974"/>
            <a:ext cx="1604967" cy="137159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pic>
        <p:nvPicPr>
          <p:cNvPr id="2" name="圖片 1">
            <a:extLst>
              <a:ext uri="{FF2B5EF4-FFF2-40B4-BE49-F238E27FC236}">
                <a16:creationId xmlns:a16="http://schemas.microsoft.com/office/drawing/2014/main" id="{4CEEE54F-7FE4-4EF9-FE83-B5157C74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sp>
        <p:nvSpPr>
          <p:cNvPr id="4" name="文字方塊 3">
            <a:extLst>
              <a:ext uri="{FF2B5EF4-FFF2-40B4-BE49-F238E27FC236}">
                <a16:creationId xmlns:a16="http://schemas.microsoft.com/office/drawing/2014/main" id="{A6471DCC-9F8A-B7B3-5705-4F4C28E888CE}"/>
              </a:ext>
            </a:extLst>
          </p:cNvPr>
          <p:cNvSpPr txBox="1"/>
          <p:nvPr/>
        </p:nvSpPr>
        <p:spPr>
          <a:xfrm>
            <a:off x="6917657" y="968965"/>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年以後較重大事件舉隅</a:t>
            </a:r>
            <a:endParaRPr lang="zh-HK" altLang="en-US" sz="2400" b="1" dirty="0">
              <a:latin typeface="+mj-ea"/>
              <a:ea typeface="+mj-ea"/>
            </a:endParaRPr>
          </a:p>
        </p:txBody>
      </p:sp>
      <p:sp>
        <p:nvSpPr>
          <p:cNvPr id="22" name="矩形 21"/>
          <p:cNvSpPr/>
          <p:nvPr/>
        </p:nvSpPr>
        <p:spPr>
          <a:xfrm>
            <a:off x="-78658" y="5258904"/>
            <a:ext cx="12270658" cy="923330"/>
          </a:xfrm>
          <a:prstGeom prst="rect">
            <a:avLst/>
          </a:prstGeom>
          <a:solidFill>
            <a:srgbClr val="FFFF00"/>
          </a:solidFill>
        </p:spPr>
        <p:txBody>
          <a:bodyPr wrap="square">
            <a:spAutoFit/>
          </a:bodyPr>
          <a:lstStyle/>
          <a:p>
            <a:pPr algn="ctr">
              <a:defRPr/>
            </a:pPr>
            <a:r>
              <a:rPr lang="zh-TW" altLang="en-US" sz="5400" b="1" spc="-150" dirty="0">
                <a:ln w="13500">
                  <a:solidFill>
                    <a:srgbClr val="BBE0E3">
                      <a:shade val="2500"/>
                      <a:alpha val="6500"/>
                    </a:srgbClr>
                  </a:solidFill>
                  <a:prstDash val="solid"/>
                </a:ln>
                <a:solidFill>
                  <a:srgbClr val="FF0000"/>
                </a:solidFill>
                <a:latin typeface="+mj-ea"/>
                <a:ea typeface="+mj-ea"/>
              </a:rPr>
              <a:t>日本加緊侵華步伐</a:t>
            </a:r>
            <a:endParaRPr lang="en-US" altLang="zh-TW" sz="5400" b="1" spc="-150" dirty="0">
              <a:ln w="13500">
                <a:solidFill>
                  <a:srgbClr val="BBE0E3">
                    <a:shade val="2500"/>
                    <a:alpha val="6500"/>
                  </a:srgbClr>
                </a:solidFill>
                <a:prstDash val="solid"/>
              </a:ln>
              <a:solidFill>
                <a:srgbClr val="FF0000"/>
              </a:solidFill>
              <a:latin typeface="+mj-ea"/>
              <a:ea typeface="+mj-ea"/>
            </a:endParaRPr>
          </a:p>
        </p:txBody>
      </p:sp>
    </p:spTree>
    <p:extLst>
      <p:ext uri="{BB962C8B-B14F-4D97-AF65-F5344CB8AC3E}">
        <p14:creationId xmlns:p14="http://schemas.microsoft.com/office/powerpoint/2010/main" val="306179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102619" y="3760256"/>
            <a:ext cx="9989677" cy="1502181"/>
          </a:xfrm>
          <a:prstGeom prst="rect">
            <a:avLst/>
          </a:prstGeom>
        </p:spPr>
        <p:txBody>
          <a:bodyPr vert="horz" lIns="91440" tIns="45720" rIns="91440" bIns="45720" rtlCol="0" anchor="b">
            <a:normAutofit fontScale="92500" lnSpcReduction="10000"/>
          </a:bodyPr>
          <a:lstStyle/>
          <a:p>
            <a:pPr algn="ctr">
              <a:spcBef>
                <a:spcPct val="0"/>
              </a:spcBef>
              <a:spcAft>
                <a:spcPts val="600"/>
              </a:spcAft>
            </a:pPr>
            <a:r>
              <a:rPr lang="zh-TW" altLang="en-US" sz="5400" b="1" dirty="0">
                <a:ln w="3175" cmpd="sng">
                  <a:noFill/>
                </a:ln>
                <a:solidFill>
                  <a:schemeClr val="tx1">
                    <a:lumMod val="85000"/>
                    <a:lumOff val="15000"/>
                  </a:schemeClr>
                </a:solidFill>
                <a:latin typeface="+mj-lt"/>
                <a:ea typeface="+mj-ea"/>
                <a:cs typeface="+mj-cs"/>
              </a:rPr>
              <a:t>日本侵華</a:t>
            </a:r>
            <a:r>
              <a:rPr lang="en-US" altLang="zh-TW" sz="5400" b="1" dirty="0">
                <a:ln w="3175" cmpd="sng">
                  <a:noFill/>
                </a:ln>
                <a:solidFill>
                  <a:schemeClr val="tx1">
                    <a:lumMod val="85000"/>
                    <a:lumOff val="15000"/>
                  </a:schemeClr>
                </a:solidFill>
                <a:latin typeface="+mj-lt"/>
                <a:ea typeface="+mj-ea"/>
                <a:cs typeface="+mj-cs"/>
              </a:rPr>
              <a:t/>
            </a:r>
            <a:br>
              <a:rPr lang="en-US" altLang="zh-TW" sz="5400" b="1" dirty="0">
                <a:ln w="3175" cmpd="sng">
                  <a:noFill/>
                </a:ln>
                <a:solidFill>
                  <a:schemeClr val="tx1">
                    <a:lumMod val="85000"/>
                    <a:lumOff val="15000"/>
                  </a:schemeClr>
                </a:solidFill>
                <a:latin typeface="+mj-lt"/>
                <a:ea typeface="+mj-ea"/>
                <a:cs typeface="+mj-cs"/>
              </a:rPr>
            </a:br>
            <a:r>
              <a:rPr lang="zh-TW" altLang="en-US" sz="5400" b="1" dirty="0">
                <a:ln w="3175" cmpd="sng">
                  <a:noFill/>
                </a:ln>
                <a:solidFill>
                  <a:schemeClr val="tx1">
                    <a:lumMod val="85000"/>
                    <a:lumOff val="15000"/>
                  </a:schemeClr>
                </a:solidFill>
                <a:latin typeface="+mj-lt"/>
                <a:ea typeface="+mj-ea"/>
                <a:cs typeface="+mj-cs"/>
              </a:rPr>
              <a:t>內地與香港血脈相連</a:t>
            </a:r>
            <a:endParaRPr lang="en-US" altLang="zh-TW" sz="5400" dirty="0">
              <a:ln w="3175" cmpd="sng">
                <a:noFill/>
              </a:ln>
              <a:solidFill>
                <a:schemeClr val="tx1">
                  <a:lumMod val="85000"/>
                  <a:lumOff val="15000"/>
                </a:schemeClr>
              </a:solidFill>
              <a:latin typeface="+mj-lt"/>
              <a:ea typeface="+mj-ea"/>
              <a:cs typeface="+mj-cs"/>
            </a:endParaRPr>
          </a:p>
        </p:txBody>
      </p:sp>
      <p:pic>
        <p:nvPicPr>
          <p:cNvPr id="2" name="Picture 2" descr="https://www.ccdi.gov.cn/yaowen/202009/W020200918299429187420.jpg">
            <a:extLst>
              <a:ext uri="{FF2B5EF4-FFF2-40B4-BE49-F238E27FC236}">
                <a16:creationId xmlns:a16="http://schemas.microsoft.com/office/drawing/2014/main" id="{DD913165-2D4B-415E-59A8-74AE32186D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t="40476" r="-1" b="18980"/>
          <a:stretch/>
        </p:blipFill>
        <p:spPr bwMode="auto">
          <a:xfrm>
            <a:off x="2811966" y="1651508"/>
            <a:ext cx="6568068" cy="177749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62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97488" y="5387521"/>
            <a:ext cx="10478301" cy="954107"/>
          </a:xfrm>
          <a:prstGeom prst="rect">
            <a:avLst/>
          </a:prstGeom>
        </p:spPr>
        <p:txBody>
          <a:bodyPr wrap="square">
            <a:spAutoFit/>
          </a:bodyPr>
          <a:lstStyle/>
          <a:p>
            <a:pPr algn="ct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中國遼寧省瀋陽市內有一座</a:t>
            </a:r>
            <a:r>
              <a:rPr lang="zh-CN"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九一八歷史博物館</a:t>
            </a:r>
            <a:r>
              <a:rPr lang="zh-CN" altLang="en-US" sz="2800" dirty="0">
                <a:latin typeface="微軟正黑體" panose="020B0604030504040204" pitchFamily="34" charset="-120"/>
                <a:ea typeface="微軟正黑體" panose="020B0604030504040204" pitchFamily="34" charset="-120"/>
                <a:cs typeface="Times New Roman" panose="02020603050405020304" pitchFamily="18" charset="0"/>
              </a:rPr>
              <a:t>。館前的殘曆碑記載着一段</a:t>
            </a:r>
            <a:r>
              <a:rPr lang="zh-CN"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關於</a:t>
            </a:r>
            <a:r>
              <a:rPr lang="en-US" altLang="zh-CN"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1931</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日在中國東北發生的抗戰歷史</a:t>
            </a:r>
            <a:r>
              <a:rPr lang="zh-CN"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800" b="1" dirty="0">
              <a:solidFill>
                <a:schemeClr val="accent6">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 name="矩形 1"/>
          <p:cNvSpPr/>
          <p:nvPr/>
        </p:nvSpPr>
        <p:spPr>
          <a:xfrm>
            <a:off x="5305425" y="6359143"/>
            <a:ext cx="6886575" cy="523220"/>
          </a:xfrm>
          <a:prstGeom prst="rect">
            <a:avLst/>
          </a:prstGeom>
        </p:spPr>
        <p:txBody>
          <a:bodyPr wrap="square">
            <a:spAutoFit/>
          </a:bodyPr>
          <a:lstStyle/>
          <a:p>
            <a:pPr algn="r"/>
            <a:r>
              <a:rPr lang="zh-TW" altLang="en-US" sz="1400" dirty="0">
                <a:latin typeface="Times New Roman" panose="02020603050405020304" pitchFamily="18" charset="0"/>
                <a:cs typeface="Times New Roman" panose="02020603050405020304" pitchFamily="18" charset="0"/>
              </a:rPr>
              <a:t>圖片來源： </a:t>
            </a:r>
            <a:r>
              <a:rPr lang="en-US" altLang="zh-TW" sz="1400" dirty="0">
                <a:latin typeface="Times New Roman" panose="02020603050405020304" pitchFamily="18" charset="0"/>
                <a:cs typeface="Times New Roman" panose="02020603050405020304" pitchFamily="18" charset="0"/>
              </a:rPr>
              <a:t>http://ghzy.hangzhou.gov.cn/art/2020/8/28/art_1228962741_55770518.html</a:t>
            </a:r>
          </a:p>
          <a:p>
            <a:pPr algn="r"/>
            <a:r>
              <a:rPr lang="en-US" altLang="zh-TW" sz="1400" dirty="0">
                <a:latin typeface="Times New Roman" panose="02020603050405020304" pitchFamily="18" charset="0"/>
                <a:cs typeface="Times New Roman" panose="02020603050405020304" pitchFamily="18" charset="0"/>
              </a:rPr>
              <a:t>https://www.ccdi.gov.cn/yaowen/202009/t20200918_225761.html</a:t>
            </a:r>
            <a:endParaRPr lang="zh-TW" altLang="en-US" sz="1400"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2"/>
          <a:stretch>
            <a:fillRect/>
          </a:stretch>
        </p:blipFill>
        <p:spPr>
          <a:xfrm>
            <a:off x="871870" y="487668"/>
            <a:ext cx="4175749" cy="3219174"/>
          </a:xfrm>
          <a:prstGeom prst="rect">
            <a:avLst/>
          </a:prstGeom>
          <a:ln w="127000" cap="sq">
            <a:noFill/>
            <a:miter lim="800000"/>
          </a:ln>
          <a:effectLst>
            <a:outerShdw blurRad="57150" dist="50800" dir="2700000" algn="tl" rotWithShape="0">
              <a:srgbClr val="000000">
                <a:alpha val="40000"/>
              </a:srgbClr>
            </a:outerShdw>
          </a:effectLst>
        </p:spPr>
      </p:pic>
      <p:pic>
        <p:nvPicPr>
          <p:cNvPr id="6" name="Picture 2" descr="https://www.ccdi.gov.cn/yaowen/202009/W0202009182994291874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7804" y="1136650"/>
            <a:ext cx="5994770" cy="39965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圓角矩形 4"/>
          <p:cNvSpPr/>
          <p:nvPr/>
        </p:nvSpPr>
        <p:spPr>
          <a:xfrm>
            <a:off x="3644900" y="1470479"/>
            <a:ext cx="558800" cy="355600"/>
          </a:xfrm>
          <a:prstGeom prst="roundRect">
            <a:avLst/>
          </a:prstGeom>
          <a:solidFill>
            <a:srgbClr val="ABE4E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p:cNvCxnSpPr>
            <a:cxnSpLocks/>
          </p:cNvCxnSpPr>
          <p:nvPr/>
        </p:nvCxnSpPr>
        <p:spPr>
          <a:xfrm>
            <a:off x="4200525" y="1648279"/>
            <a:ext cx="1104900" cy="19531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748770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24150" y="2714599"/>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9205" y="2455337"/>
            <a:ext cx="506659" cy="588032"/>
          </a:xfrm>
          <a:prstGeom prst="rect">
            <a:avLst/>
          </a:prstGeom>
        </p:spPr>
      </p:pic>
      <p:pic>
        <p:nvPicPr>
          <p:cNvPr id="20" name="圖片 19"/>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776232" y="2455337"/>
            <a:ext cx="505671" cy="586578"/>
          </a:xfrm>
          <a:prstGeom prst="rect">
            <a:avLst/>
          </a:prstGeom>
        </p:spPr>
      </p:pic>
      <p:pic>
        <p:nvPicPr>
          <p:cNvPr id="24" name="圖片 23"/>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10826" y="2444394"/>
            <a:ext cx="505671" cy="586578"/>
          </a:xfrm>
          <a:prstGeom prst="rect">
            <a:avLst/>
          </a:prstGeom>
        </p:spPr>
      </p:pic>
      <p:pic>
        <p:nvPicPr>
          <p:cNvPr id="28" name="圖片 27"/>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40954" y="2442126"/>
            <a:ext cx="505671" cy="586578"/>
          </a:xfrm>
          <a:prstGeom prst="rect">
            <a:avLst/>
          </a:prstGeom>
        </p:spPr>
      </p:pic>
      <p:pic>
        <p:nvPicPr>
          <p:cNvPr id="36" name="圖片 35"/>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33692" y="2455160"/>
            <a:ext cx="505671" cy="586578"/>
          </a:xfrm>
          <a:prstGeom prst="rect">
            <a:avLst/>
          </a:prstGeom>
        </p:spPr>
      </p:pic>
      <p:pic>
        <p:nvPicPr>
          <p:cNvPr id="45" name="圖片 4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949536" y="2494119"/>
            <a:ext cx="505671" cy="586578"/>
          </a:xfrm>
          <a:prstGeom prst="rect">
            <a:avLst/>
          </a:prstGeom>
        </p:spPr>
      </p:pic>
      <p:sp>
        <p:nvSpPr>
          <p:cNvPr id="5" name="文字方塊 4"/>
          <p:cNvSpPr txBox="1"/>
          <p:nvPr/>
        </p:nvSpPr>
        <p:spPr>
          <a:xfrm>
            <a:off x="542953" y="1443329"/>
            <a:ext cx="1415772"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1931</a:t>
            </a:r>
          </a:p>
          <a:p>
            <a:pPr algn="ctr"/>
            <a:r>
              <a:rPr lang="zh-TW" altLang="en-US" sz="1600" b="1" dirty="0">
                <a:solidFill>
                  <a:schemeClr val="bg1">
                    <a:lumMod val="65000"/>
                  </a:schemeClr>
                </a:solidFill>
                <a:latin typeface="Arial Black" panose="020B0A04020102020204" pitchFamily="34" charset="0"/>
              </a:rPr>
              <a:t>九一八事變</a:t>
            </a:r>
            <a:endParaRPr lang="en-US" altLang="zh-TW" sz="1600" b="1" dirty="0">
              <a:solidFill>
                <a:schemeClr val="bg1">
                  <a:lumMod val="65000"/>
                </a:schemeClr>
              </a:solidFill>
              <a:latin typeface="Arial Black" panose="020B0A04020102020204" pitchFamily="34" charset="0"/>
            </a:endParaRPr>
          </a:p>
          <a:p>
            <a:pPr algn="ctr"/>
            <a:r>
              <a:rPr lang="zh-TW" altLang="en-US" sz="1600" b="1" dirty="0">
                <a:solidFill>
                  <a:schemeClr val="bg1">
                    <a:lumMod val="65000"/>
                  </a:schemeClr>
                </a:solidFill>
                <a:latin typeface="Arial Black" panose="020B0A04020102020204" pitchFamily="34" charset="0"/>
              </a:rPr>
              <a:t>日本侵略東北</a:t>
            </a:r>
          </a:p>
        </p:txBody>
      </p:sp>
      <p:sp>
        <p:nvSpPr>
          <p:cNvPr id="49" name="文字方塊 48"/>
          <p:cNvSpPr txBox="1"/>
          <p:nvPr/>
        </p:nvSpPr>
        <p:spPr>
          <a:xfrm>
            <a:off x="2042635" y="1439578"/>
            <a:ext cx="1826141"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1933</a:t>
            </a:r>
          </a:p>
          <a:p>
            <a:pPr algn="ctr"/>
            <a:r>
              <a:rPr lang="zh-TW" altLang="en-US" sz="1600" b="1" dirty="0">
                <a:solidFill>
                  <a:schemeClr val="bg1">
                    <a:lumMod val="65000"/>
                  </a:schemeClr>
                </a:solidFill>
              </a:rPr>
              <a:t>日本攻佔山海關、</a:t>
            </a:r>
            <a:endParaRPr lang="en-US" altLang="zh-TW" sz="1600" b="1" dirty="0">
              <a:solidFill>
                <a:schemeClr val="bg1">
                  <a:lumMod val="65000"/>
                </a:schemeClr>
              </a:solidFill>
            </a:endParaRPr>
          </a:p>
          <a:p>
            <a:pPr algn="ctr"/>
            <a:r>
              <a:rPr lang="zh-TW" altLang="en-US" sz="1600" b="1" dirty="0">
                <a:solidFill>
                  <a:schemeClr val="bg1">
                    <a:lumMod val="65000"/>
                  </a:schemeClr>
                </a:solidFill>
              </a:rPr>
              <a:t>長城、熱河等地</a:t>
            </a:r>
          </a:p>
        </p:txBody>
      </p:sp>
      <p:sp>
        <p:nvSpPr>
          <p:cNvPr id="50" name="文字方塊 49"/>
          <p:cNvSpPr txBox="1"/>
          <p:nvPr/>
        </p:nvSpPr>
        <p:spPr>
          <a:xfrm>
            <a:off x="6216652" y="3061680"/>
            <a:ext cx="1620957" cy="1046440"/>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1938</a:t>
            </a:r>
          </a:p>
          <a:p>
            <a:pPr algn="ctr"/>
            <a:r>
              <a:rPr lang="zh-TW" altLang="en-US" sz="1600" b="1" dirty="0">
                <a:solidFill>
                  <a:schemeClr val="bg1">
                    <a:lumMod val="65000"/>
                  </a:schemeClr>
                </a:solidFill>
              </a:rPr>
              <a:t>日本侵略華中、</a:t>
            </a:r>
            <a:endParaRPr lang="en-US" altLang="zh-TW" sz="1600" b="1" dirty="0">
              <a:solidFill>
                <a:schemeClr val="bg1">
                  <a:lumMod val="65000"/>
                </a:schemeClr>
              </a:solidFill>
            </a:endParaRPr>
          </a:p>
          <a:p>
            <a:pPr algn="ctr"/>
            <a:r>
              <a:rPr lang="zh-TW" altLang="en-US" sz="1600" b="1" dirty="0">
                <a:solidFill>
                  <a:schemeClr val="bg1">
                    <a:lumMod val="65000"/>
                  </a:schemeClr>
                </a:solidFill>
              </a:rPr>
              <a:t>華南地區</a:t>
            </a:r>
          </a:p>
        </p:txBody>
      </p:sp>
      <p:pic>
        <p:nvPicPr>
          <p:cNvPr id="52" name="圖片 51"/>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774296" y="2461594"/>
            <a:ext cx="505671" cy="586578"/>
          </a:xfrm>
          <a:prstGeom prst="rect">
            <a:avLst/>
          </a:prstGeom>
        </p:spPr>
      </p:pic>
      <p:sp>
        <p:nvSpPr>
          <p:cNvPr id="53" name="文字方塊 52"/>
          <p:cNvSpPr txBox="1"/>
          <p:nvPr/>
        </p:nvSpPr>
        <p:spPr>
          <a:xfrm>
            <a:off x="9837296" y="1070246"/>
            <a:ext cx="2051100" cy="1754326"/>
          </a:xfrm>
          <a:prstGeom prst="rect">
            <a:avLst/>
          </a:prstGeom>
          <a:noFill/>
        </p:spPr>
        <p:txBody>
          <a:bodyPr wrap="square" rtlCol="0">
            <a:spAutoFit/>
          </a:bodyPr>
          <a:lstStyle/>
          <a:p>
            <a:pPr algn="ctr"/>
            <a:r>
              <a:rPr lang="en-US" altLang="zh-TW" sz="2800" b="1" dirty="0">
                <a:solidFill>
                  <a:srgbClr val="FF0000"/>
                </a:solidFill>
                <a:latin typeface="Arial Black" panose="020B0A04020102020204" pitchFamily="34" charset="0"/>
              </a:rPr>
              <a:t>1945</a:t>
            </a:r>
          </a:p>
          <a:p>
            <a:pPr algn="ctr"/>
            <a:r>
              <a:rPr lang="en-US" altLang="zh-TW" sz="1600" b="1" dirty="0">
                <a:solidFill>
                  <a:srgbClr val="FF0000"/>
                </a:solidFill>
              </a:rPr>
              <a:t>8</a:t>
            </a:r>
            <a:r>
              <a:rPr lang="zh-TW" altLang="en-US" sz="1600" b="1" dirty="0">
                <a:solidFill>
                  <a:srgbClr val="FF0000"/>
                </a:solidFill>
              </a:rPr>
              <a:t>月</a:t>
            </a:r>
            <a:r>
              <a:rPr lang="en-US" altLang="zh-TW" sz="1600" b="1" dirty="0">
                <a:solidFill>
                  <a:srgbClr val="FF0000"/>
                </a:solidFill>
              </a:rPr>
              <a:t>15</a:t>
            </a:r>
            <a:r>
              <a:rPr lang="zh-TW" altLang="en-US" sz="1600" b="1" dirty="0">
                <a:solidFill>
                  <a:srgbClr val="FF0000"/>
                </a:solidFill>
              </a:rPr>
              <a:t>日</a:t>
            </a:r>
            <a:r>
              <a:rPr lang="en-US" altLang="zh-TW" sz="1600" b="1" dirty="0">
                <a:solidFill>
                  <a:srgbClr val="FF0000"/>
                </a:solidFill>
              </a:rPr>
              <a:t> </a:t>
            </a:r>
            <a:r>
              <a:rPr lang="en-US" altLang="zh-TW" sz="1600" b="1" dirty="0" smtClean="0">
                <a:solidFill>
                  <a:srgbClr val="FF0000"/>
                </a:solidFill>
              </a:rPr>
              <a:t/>
            </a:r>
            <a:br>
              <a:rPr lang="en-US" altLang="zh-TW" sz="1600" b="1" dirty="0" smtClean="0">
                <a:solidFill>
                  <a:srgbClr val="FF0000"/>
                </a:solidFill>
              </a:rPr>
            </a:br>
            <a:r>
              <a:rPr lang="zh-TW" altLang="en-US" sz="1600" b="1" dirty="0" smtClean="0">
                <a:solidFill>
                  <a:srgbClr val="FF0000"/>
                </a:solidFill>
              </a:rPr>
              <a:t>日本</a:t>
            </a:r>
            <a:r>
              <a:rPr lang="zh-TW" altLang="en-US" sz="1600" b="1" dirty="0">
                <a:solidFill>
                  <a:srgbClr val="FF0000"/>
                </a:solidFill>
              </a:rPr>
              <a:t>無條件投降</a:t>
            </a:r>
          </a:p>
          <a:p>
            <a:pPr algn="ctr"/>
            <a:r>
              <a:rPr lang="zh-TW" altLang="en-US" sz="1600" b="1" dirty="0">
                <a:solidFill>
                  <a:srgbClr val="FF0000"/>
                </a:solidFill>
              </a:rPr>
              <a:t>中國抗戰勝利</a:t>
            </a:r>
          </a:p>
          <a:p>
            <a:pPr algn="ctr"/>
            <a:r>
              <a:rPr lang="zh-TW" altLang="en-US" sz="1600" b="1" dirty="0" smtClean="0">
                <a:solidFill>
                  <a:srgbClr val="FF0000"/>
                </a:solidFill>
              </a:rPr>
              <a:t>香港</a:t>
            </a:r>
            <a:r>
              <a:rPr lang="zh-TW" altLang="en-US" sz="1600" b="1" dirty="0">
                <a:solidFill>
                  <a:srgbClr val="FF0000"/>
                </a:solidFill>
              </a:rPr>
              <a:t>重光</a:t>
            </a:r>
            <a:endParaRPr lang="en-US" altLang="zh-TW" sz="1600" b="1" dirty="0">
              <a:solidFill>
                <a:srgbClr val="FF0000"/>
              </a:solidFill>
            </a:endParaRPr>
          </a:p>
          <a:p>
            <a:pPr algn="ctr"/>
            <a:endParaRPr lang="en-US" altLang="zh-TW" sz="1600" b="1" dirty="0">
              <a:solidFill>
                <a:srgbClr val="FF0000"/>
              </a:solidFill>
            </a:endParaRPr>
          </a:p>
        </p:txBody>
      </p:sp>
      <p:sp>
        <p:nvSpPr>
          <p:cNvPr id="10" name="文字方塊 9"/>
          <p:cNvSpPr txBox="1"/>
          <p:nvPr/>
        </p:nvSpPr>
        <p:spPr>
          <a:xfrm>
            <a:off x="927038" y="448588"/>
            <a:ext cx="7884452" cy="707886"/>
          </a:xfrm>
          <a:prstGeom prst="rect">
            <a:avLst/>
          </a:prstGeom>
          <a:noFill/>
        </p:spPr>
        <p:txBody>
          <a:bodyPr wrap="square" rtlCol="0">
            <a:spAutoFit/>
          </a:bodyPr>
          <a:lstStyle/>
          <a:p>
            <a:r>
              <a:rPr lang="zh-TW" altLang="en-US" sz="4000" b="1" dirty="0">
                <a:latin typeface="+mj-ea"/>
                <a:ea typeface="+mj-ea"/>
              </a:rPr>
              <a:t>內地、香港同甘共苦的經歷</a:t>
            </a:r>
          </a:p>
        </p:txBody>
      </p:sp>
      <p:pic>
        <p:nvPicPr>
          <p:cNvPr id="25" name="圖片 24"/>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7838" y="2455160"/>
            <a:ext cx="505671" cy="586578"/>
          </a:xfrm>
          <a:prstGeom prst="rect">
            <a:avLst/>
          </a:prstGeom>
        </p:spPr>
      </p:pic>
      <p:sp>
        <p:nvSpPr>
          <p:cNvPr id="26" name="文字方塊 25"/>
          <p:cNvSpPr txBox="1"/>
          <p:nvPr/>
        </p:nvSpPr>
        <p:spPr>
          <a:xfrm>
            <a:off x="8022038" y="3072101"/>
            <a:ext cx="2517270" cy="1015663"/>
          </a:xfrm>
          <a:prstGeom prst="rect">
            <a:avLst/>
          </a:prstGeom>
          <a:noFill/>
        </p:spPr>
        <p:txBody>
          <a:bodyPr wrap="square" rtlCol="0">
            <a:spAutoFit/>
          </a:bodyPr>
          <a:lstStyle/>
          <a:p>
            <a:pPr algn="ctr"/>
            <a:r>
              <a:rPr lang="en-US" altLang="zh-TW" sz="2800" b="1" dirty="0">
                <a:solidFill>
                  <a:srgbClr val="FF0000"/>
                </a:solidFill>
                <a:latin typeface="Arial Black" panose="020B0A04020102020204" pitchFamily="34" charset="0"/>
              </a:rPr>
              <a:t>1941</a:t>
            </a:r>
          </a:p>
          <a:p>
            <a:pPr algn="ctr"/>
            <a:r>
              <a:rPr lang="en-US" altLang="zh-TW" sz="1600" b="1" dirty="0">
                <a:solidFill>
                  <a:srgbClr val="FF0000"/>
                </a:solidFill>
              </a:rPr>
              <a:t>12</a:t>
            </a:r>
            <a:r>
              <a:rPr lang="zh-TW" altLang="en-US" sz="1600" b="1" dirty="0">
                <a:solidFill>
                  <a:srgbClr val="FF0000"/>
                </a:solidFill>
              </a:rPr>
              <a:t>月</a:t>
            </a:r>
            <a:r>
              <a:rPr lang="en-US" altLang="zh-TW" sz="1600" b="1" dirty="0">
                <a:solidFill>
                  <a:srgbClr val="FF0000"/>
                </a:solidFill>
              </a:rPr>
              <a:t>25</a:t>
            </a:r>
            <a:r>
              <a:rPr lang="zh-TW" altLang="en-US" sz="1600" b="1" dirty="0">
                <a:solidFill>
                  <a:srgbClr val="FF0000"/>
                </a:solidFill>
              </a:rPr>
              <a:t>日</a:t>
            </a:r>
            <a:endParaRPr lang="en-US" altLang="zh-TW" sz="1600" b="1" dirty="0">
              <a:solidFill>
                <a:srgbClr val="FF0000"/>
              </a:solidFill>
            </a:endParaRPr>
          </a:p>
          <a:p>
            <a:pPr algn="ctr"/>
            <a:r>
              <a:rPr lang="zh-TW" altLang="en-US" sz="1600" b="1" dirty="0">
                <a:solidFill>
                  <a:srgbClr val="FF0000"/>
                </a:solidFill>
              </a:rPr>
              <a:t>日本佔領香港，香港淪陷</a:t>
            </a:r>
            <a:endParaRPr lang="en-US" altLang="zh-TW" sz="1600" b="1" dirty="0">
              <a:solidFill>
                <a:srgbClr val="FF0000"/>
              </a:solidFill>
            </a:endParaRPr>
          </a:p>
        </p:txBody>
      </p:sp>
      <p:sp>
        <p:nvSpPr>
          <p:cNvPr id="30" name="矩形 29"/>
          <p:cNvSpPr/>
          <p:nvPr/>
        </p:nvSpPr>
        <p:spPr>
          <a:xfrm>
            <a:off x="1024150" y="4814506"/>
            <a:ext cx="6732791" cy="1200329"/>
          </a:xfrm>
          <a:prstGeom prst="rect">
            <a:avLst/>
          </a:prstGeom>
          <a:blipFill>
            <a:blip r:embed="rId4"/>
            <a:tile tx="0" ty="0" sx="100000" sy="100000" flip="none" algn="tl"/>
          </a:blipFill>
        </p:spPr>
        <p:txBody>
          <a:bodyPr wrap="square">
            <a:spAutoFit/>
          </a:bodyPr>
          <a:lstStyle/>
          <a:p>
            <a:r>
              <a:rPr lang="zh-TW" altLang="en-US" sz="2400" b="1" dirty="0">
                <a:latin typeface="+mj-ea"/>
                <a:ea typeface="+mj-ea"/>
              </a:rPr>
              <a:t>抗日戰爭是中國人永不磨滅的記憶。</a:t>
            </a:r>
            <a:endParaRPr lang="en-US" altLang="zh-TW" sz="2400" b="1" dirty="0">
              <a:latin typeface="+mj-ea"/>
              <a:ea typeface="+mj-ea"/>
            </a:endParaRPr>
          </a:p>
          <a:p>
            <a:r>
              <a:rPr lang="zh-TW" altLang="en-US" sz="2400" b="1" dirty="0">
                <a:latin typeface="+mj-ea"/>
                <a:ea typeface="+mj-ea"/>
              </a:rPr>
              <a:t>內地同胞、香港市民在日軍鐵蹄之下，生活苦不堪言。內地、香港在同一歷史卷軸上，同甘共苦。</a:t>
            </a:r>
            <a:endParaRPr lang="en-US" altLang="zh-TW" sz="2400" b="1" dirty="0">
              <a:latin typeface="+mj-ea"/>
              <a:ea typeface="+mj-ea"/>
            </a:endParaRPr>
          </a:p>
        </p:txBody>
      </p:sp>
      <p:sp>
        <p:nvSpPr>
          <p:cNvPr id="31" name="摺角紙張 30"/>
          <p:cNvSpPr/>
          <p:nvPr/>
        </p:nvSpPr>
        <p:spPr>
          <a:xfrm>
            <a:off x="8821787" y="4355718"/>
            <a:ext cx="2633420" cy="1898998"/>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tLang="zh-TW" sz="2800" dirty="0">
              <a:latin typeface="+mj-ea"/>
              <a:ea typeface="+mj-ea"/>
            </a:endParaRPr>
          </a:p>
          <a:p>
            <a:pPr algn="ctr"/>
            <a:r>
              <a:rPr lang="zh-TW" altLang="en-US" sz="2800" dirty="0">
                <a:latin typeface="+mj-ea"/>
                <a:ea typeface="+mj-ea"/>
              </a:rPr>
              <a:t>香港經歷三年零八個月的</a:t>
            </a:r>
            <a:endParaRPr lang="en-US" altLang="zh-TW" sz="2800" dirty="0">
              <a:latin typeface="+mj-ea"/>
              <a:ea typeface="+mj-ea"/>
            </a:endParaRPr>
          </a:p>
          <a:p>
            <a:pPr algn="ctr"/>
            <a:r>
              <a:rPr lang="zh-TW" altLang="en-US" sz="3600" b="1" dirty="0">
                <a:solidFill>
                  <a:srgbClr val="FF0000"/>
                </a:solidFill>
                <a:latin typeface="+mj-ea"/>
                <a:ea typeface="+mj-ea"/>
              </a:rPr>
              <a:t>日佔時期</a:t>
            </a:r>
          </a:p>
        </p:txBody>
      </p:sp>
      <p:sp>
        <p:nvSpPr>
          <p:cNvPr id="23" name="文字方塊 22"/>
          <p:cNvSpPr txBox="1"/>
          <p:nvPr/>
        </p:nvSpPr>
        <p:spPr>
          <a:xfrm>
            <a:off x="1013404" y="3022522"/>
            <a:ext cx="2031325" cy="1508105"/>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1932</a:t>
            </a:r>
          </a:p>
          <a:p>
            <a:pPr algn="ctr"/>
            <a:r>
              <a:rPr lang="zh-TW" altLang="en-US" sz="1600" b="1" dirty="0">
                <a:solidFill>
                  <a:schemeClr val="bg1">
                    <a:lumMod val="65000"/>
                  </a:schemeClr>
                </a:solidFill>
              </a:rPr>
              <a:t>一二八事變</a:t>
            </a:r>
            <a:endParaRPr lang="en-US" altLang="zh-TW" sz="1600" b="1" dirty="0">
              <a:solidFill>
                <a:schemeClr val="bg1">
                  <a:lumMod val="65000"/>
                </a:schemeClr>
              </a:solidFill>
            </a:endParaRPr>
          </a:p>
          <a:p>
            <a:pPr algn="ctr"/>
            <a:r>
              <a:rPr lang="zh-TW" altLang="en-US" sz="1600" b="1" dirty="0">
                <a:solidFill>
                  <a:schemeClr val="bg1">
                    <a:lumMod val="65000"/>
                  </a:schemeClr>
                </a:solidFill>
              </a:rPr>
              <a:t>日本侵略上海</a:t>
            </a:r>
            <a:endParaRPr lang="en-US" altLang="zh-TW" sz="1600" b="1" dirty="0">
              <a:solidFill>
                <a:schemeClr val="bg1">
                  <a:lumMod val="65000"/>
                </a:schemeClr>
              </a:solidFill>
            </a:endParaRPr>
          </a:p>
          <a:p>
            <a:pPr algn="ctr"/>
            <a:r>
              <a:rPr lang="zh-TW" altLang="en-US" sz="1600" b="1" dirty="0">
                <a:solidFill>
                  <a:schemeClr val="bg1">
                    <a:lumMod val="65000"/>
                  </a:schemeClr>
                </a:solidFill>
              </a:rPr>
              <a:t>其後扶植「滿洲國」</a:t>
            </a:r>
            <a:endParaRPr lang="en-US" altLang="zh-TW" sz="1600" b="1" dirty="0">
              <a:solidFill>
                <a:schemeClr val="bg1">
                  <a:lumMod val="65000"/>
                </a:schemeClr>
              </a:solidFill>
            </a:endParaRPr>
          </a:p>
          <a:p>
            <a:pPr algn="ctr"/>
            <a:r>
              <a:rPr lang="zh-TW" altLang="en-US" sz="1600" b="1" dirty="0">
                <a:solidFill>
                  <a:schemeClr val="bg1">
                    <a:lumMod val="65000"/>
                  </a:schemeClr>
                </a:solidFill>
              </a:rPr>
              <a:t>傀儡政權</a:t>
            </a:r>
          </a:p>
        </p:txBody>
      </p:sp>
      <p:sp>
        <p:nvSpPr>
          <p:cNvPr id="27" name="文字方塊 26"/>
          <p:cNvSpPr txBox="1"/>
          <p:nvPr/>
        </p:nvSpPr>
        <p:spPr>
          <a:xfrm>
            <a:off x="4139906" y="1443329"/>
            <a:ext cx="4134465"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1937</a:t>
            </a:r>
          </a:p>
          <a:p>
            <a:pPr algn="ctr"/>
            <a:r>
              <a:rPr lang="zh-TW" altLang="en-US" sz="1600" b="1" dirty="0">
                <a:solidFill>
                  <a:schemeClr val="bg1">
                    <a:lumMod val="65000"/>
                  </a:schemeClr>
                </a:solidFill>
              </a:rPr>
              <a:t>七七事變，日本侵略上海、北平、天津等地</a:t>
            </a:r>
            <a:endParaRPr lang="en-US" altLang="zh-TW" sz="1600" b="1" dirty="0">
              <a:solidFill>
                <a:schemeClr val="bg1">
                  <a:lumMod val="65000"/>
                </a:schemeClr>
              </a:solidFill>
            </a:endParaRPr>
          </a:p>
          <a:p>
            <a:pPr algn="ctr"/>
            <a:r>
              <a:rPr lang="en-US" altLang="zh-TW" sz="1600" b="1" dirty="0">
                <a:solidFill>
                  <a:schemeClr val="bg1">
                    <a:lumMod val="65000"/>
                  </a:schemeClr>
                </a:solidFill>
              </a:rPr>
              <a:t>12</a:t>
            </a:r>
            <a:r>
              <a:rPr lang="zh-TW" altLang="en-US" sz="1600" b="1" dirty="0">
                <a:solidFill>
                  <a:schemeClr val="bg1">
                    <a:lumMod val="65000"/>
                  </a:schemeClr>
                </a:solidFill>
              </a:rPr>
              <a:t>月侵佔南京，進行南京大屠殺</a:t>
            </a:r>
          </a:p>
        </p:txBody>
      </p:sp>
      <p:pic>
        <p:nvPicPr>
          <p:cNvPr id="29" name="圖片 28"/>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91116" y="2444394"/>
            <a:ext cx="505671" cy="586578"/>
          </a:xfrm>
          <a:prstGeom prst="rect">
            <a:avLst/>
          </a:prstGeom>
        </p:spPr>
      </p:pic>
      <p:sp>
        <p:nvSpPr>
          <p:cNvPr id="32" name="文字方塊 31"/>
          <p:cNvSpPr txBox="1"/>
          <p:nvPr/>
        </p:nvSpPr>
        <p:spPr>
          <a:xfrm>
            <a:off x="4382043" y="3056096"/>
            <a:ext cx="1826142" cy="1015663"/>
          </a:xfrm>
          <a:prstGeom prst="rect">
            <a:avLst/>
          </a:prstGeom>
          <a:noFill/>
        </p:spPr>
        <p:txBody>
          <a:bodyPr wrap="none" rtlCol="0">
            <a:spAutoFit/>
          </a:bodyPr>
          <a:lstStyle/>
          <a:p>
            <a:pPr algn="ctr"/>
            <a:r>
              <a:rPr lang="en-US" altLang="zh-TW" sz="2800" b="1" dirty="0">
                <a:solidFill>
                  <a:schemeClr val="bg1">
                    <a:lumMod val="65000"/>
                  </a:schemeClr>
                </a:solidFill>
                <a:latin typeface="Arial Black" panose="020B0A04020102020204" pitchFamily="34" charset="0"/>
              </a:rPr>
              <a:t>1936</a:t>
            </a:r>
          </a:p>
          <a:p>
            <a:pPr algn="ctr"/>
            <a:r>
              <a:rPr lang="zh-TW" altLang="en-US" sz="1600" b="1" dirty="0">
                <a:solidFill>
                  <a:schemeClr val="bg1">
                    <a:lumMod val="65000"/>
                  </a:schemeClr>
                </a:solidFill>
              </a:rPr>
              <a:t>日本策動</a:t>
            </a:r>
            <a:endParaRPr lang="en-US" altLang="zh-TW" sz="1600" b="1" dirty="0">
              <a:solidFill>
                <a:schemeClr val="bg1">
                  <a:lumMod val="65000"/>
                </a:schemeClr>
              </a:solidFill>
            </a:endParaRPr>
          </a:p>
          <a:p>
            <a:pPr algn="ctr"/>
            <a:r>
              <a:rPr lang="zh-TW" altLang="en-US" sz="1600" b="1" dirty="0">
                <a:solidFill>
                  <a:schemeClr val="bg1">
                    <a:lumMod val="65000"/>
                  </a:schemeClr>
                </a:solidFill>
              </a:rPr>
              <a:t>「華北五省自治」</a:t>
            </a:r>
          </a:p>
        </p:txBody>
      </p:sp>
    </p:spTree>
    <p:extLst>
      <p:ext uri="{BB962C8B-B14F-4D97-AF65-F5344CB8AC3E}">
        <p14:creationId xmlns:p14="http://schemas.microsoft.com/office/powerpoint/2010/main" val="2587493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554431" y="729150"/>
            <a:ext cx="5671021" cy="3265403"/>
          </a:xfrm>
          <a:prstGeom prst="rect">
            <a:avLst/>
          </a:prstGeom>
          <a:ln>
            <a:noFill/>
          </a:ln>
          <a:effectLst>
            <a:softEdge rad="112500"/>
          </a:effectLst>
        </p:spPr>
      </p:pic>
      <p:sp>
        <p:nvSpPr>
          <p:cNvPr id="5" name="矩形 4"/>
          <p:cNvSpPr/>
          <p:nvPr/>
        </p:nvSpPr>
        <p:spPr>
          <a:xfrm>
            <a:off x="7712332" y="5227145"/>
            <a:ext cx="2749471" cy="400110"/>
          </a:xfrm>
          <a:prstGeom prst="rect">
            <a:avLst/>
          </a:prstGeom>
        </p:spPr>
        <p:txBody>
          <a:bodyPr wrap="none">
            <a:spAutoFit/>
          </a:bodyPr>
          <a:lstStyle/>
          <a:p>
            <a:r>
              <a:rPr lang="zh-TW" altLang="en-US" sz="2000" b="1" dirty="0" smtClean="0">
                <a:solidFill>
                  <a:srgbClr val="202122"/>
                </a:solidFill>
                <a:latin typeface="+mj-ea"/>
                <a:ea typeface="+mj-ea"/>
              </a:rPr>
              <a:t>日軍攻佔尖沙咀火車站</a:t>
            </a:r>
            <a:endParaRPr lang="zh-HK" altLang="en-US" sz="2000" b="1" dirty="0">
              <a:latin typeface="+mj-ea"/>
              <a:ea typeface="+mj-ea"/>
            </a:endParaRPr>
          </a:p>
        </p:txBody>
      </p:sp>
      <p:pic>
        <p:nvPicPr>
          <p:cNvPr id="7" name="圖片 6"/>
          <p:cNvPicPr>
            <a:picLocks noChangeAspect="1"/>
          </p:cNvPicPr>
          <p:nvPr/>
        </p:nvPicPr>
        <p:blipFill rotWithShape="1">
          <a:blip r:embed="rId4"/>
          <a:srcRect b="11365"/>
          <a:stretch/>
        </p:blipFill>
        <p:spPr>
          <a:xfrm>
            <a:off x="6402719" y="1829039"/>
            <a:ext cx="5070123" cy="3361397"/>
          </a:xfrm>
          <a:prstGeom prst="rect">
            <a:avLst/>
          </a:prstGeom>
        </p:spPr>
      </p:pic>
      <p:sp>
        <p:nvSpPr>
          <p:cNvPr id="8" name="矩形 7"/>
          <p:cNvSpPr/>
          <p:nvPr/>
        </p:nvSpPr>
        <p:spPr>
          <a:xfrm>
            <a:off x="3714444" y="6370682"/>
            <a:ext cx="5022016" cy="369332"/>
          </a:xfrm>
          <a:prstGeom prst="rect">
            <a:avLst/>
          </a:prstGeom>
        </p:spPr>
        <p:txBody>
          <a:bodyPr wrap="none">
            <a:spAutoFit/>
          </a:bodyPr>
          <a:lstStyle/>
          <a:p>
            <a:r>
              <a:rPr lang="zh-TW" altLang="en-US" sz="1600" dirty="0">
                <a:latin typeface="Times New Roman" panose="02020603050405020304" pitchFamily="18" charset="0"/>
                <a:cs typeface="Times New Roman" panose="02020603050405020304" pitchFamily="18" charset="0"/>
              </a:rPr>
              <a:t>圖片來源： </a:t>
            </a:r>
            <a:r>
              <a:rPr lang="zh-HK" altLang="en-US" dirty="0" smtClean="0"/>
              <a:t>https</a:t>
            </a:r>
            <a:r>
              <a:rPr lang="zh-HK" altLang="en-US" dirty="0"/>
              <a:t>://kknews.cc/history/vz8a4al.html</a:t>
            </a:r>
          </a:p>
        </p:txBody>
      </p:sp>
      <p:sp>
        <p:nvSpPr>
          <p:cNvPr id="2" name="矩形 1"/>
          <p:cNvSpPr/>
          <p:nvPr/>
        </p:nvSpPr>
        <p:spPr>
          <a:xfrm>
            <a:off x="1674093" y="4237496"/>
            <a:ext cx="3185487" cy="646331"/>
          </a:xfrm>
          <a:prstGeom prst="rect">
            <a:avLst/>
          </a:prstGeom>
        </p:spPr>
        <p:txBody>
          <a:bodyPr wrap="none">
            <a:spAutoFit/>
          </a:bodyPr>
          <a:lstStyle/>
          <a:p>
            <a:pPr algn="ctr"/>
            <a:r>
              <a:rPr lang="en-US" altLang="zh-TW" b="1" dirty="0">
                <a:solidFill>
                  <a:srgbClr val="202122"/>
                </a:solidFill>
                <a:latin typeface="+mj-ea"/>
                <a:ea typeface="+mj-ea"/>
              </a:rPr>
              <a:t>1941</a:t>
            </a:r>
            <a:r>
              <a:rPr lang="zh-TW" altLang="en-US" b="1" dirty="0">
                <a:solidFill>
                  <a:srgbClr val="202122"/>
                </a:solidFill>
                <a:latin typeface="+mj-ea"/>
                <a:ea typeface="+mj-ea"/>
              </a:rPr>
              <a:t>年</a:t>
            </a:r>
            <a:r>
              <a:rPr lang="en-US" altLang="zh-TW" b="1" dirty="0">
                <a:solidFill>
                  <a:srgbClr val="202122"/>
                </a:solidFill>
                <a:latin typeface="+mj-ea"/>
                <a:ea typeface="+mj-ea"/>
              </a:rPr>
              <a:t>12</a:t>
            </a:r>
            <a:r>
              <a:rPr lang="zh-TW" altLang="en-US" b="1" dirty="0">
                <a:solidFill>
                  <a:srgbClr val="202122"/>
                </a:solidFill>
                <a:latin typeface="+mj-ea"/>
                <a:ea typeface="+mj-ea"/>
              </a:rPr>
              <a:t>月</a:t>
            </a:r>
            <a:r>
              <a:rPr lang="en-US" altLang="zh-TW" b="1" dirty="0">
                <a:solidFill>
                  <a:srgbClr val="202122"/>
                </a:solidFill>
                <a:latin typeface="+mj-ea"/>
                <a:ea typeface="+mj-ea"/>
              </a:rPr>
              <a:t>8</a:t>
            </a:r>
            <a:r>
              <a:rPr lang="zh-TW" altLang="en-US" b="1" dirty="0">
                <a:solidFill>
                  <a:srgbClr val="202122"/>
                </a:solidFill>
                <a:latin typeface="+mj-ea"/>
                <a:ea typeface="+mj-ea"/>
              </a:rPr>
              <a:t>日早上</a:t>
            </a:r>
            <a:r>
              <a:rPr lang="zh-TW" altLang="en-US" b="1" dirty="0" smtClean="0">
                <a:solidFill>
                  <a:srgbClr val="202122"/>
                </a:solidFill>
                <a:latin typeface="+mj-ea"/>
                <a:ea typeface="+mj-ea"/>
              </a:rPr>
              <a:t>，</a:t>
            </a:r>
            <a:r>
              <a:rPr lang="en-US" altLang="zh-TW" b="1" dirty="0" smtClean="0">
                <a:solidFill>
                  <a:srgbClr val="202122"/>
                </a:solidFill>
                <a:latin typeface="+mj-ea"/>
                <a:ea typeface="+mj-ea"/>
              </a:rPr>
              <a:t/>
            </a:r>
            <a:br>
              <a:rPr lang="en-US" altLang="zh-TW" b="1" dirty="0" smtClean="0">
                <a:solidFill>
                  <a:srgbClr val="202122"/>
                </a:solidFill>
                <a:latin typeface="+mj-ea"/>
                <a:ea typeface="+mj-ea"/>
              </a:rPr>
            </a:br>
            <a:r>
              <a:rPr lang="zh-TW" altLang="en-US" b="1" dirty="0" smtClean="0">
                <a:solidFill>
                  <a:srgbClr val="202122"/>
                </a:solidFill>
                <a:latin typeface="+mj-ea"/>
                <a:ea typeface="+mj-ea"/>
              </a:rPr>
              <a:t>日軍</a:t>
            </a:r>
            <a:r>
              <a:rPr lang="zh-TW" altLang="en-US" b="1" dirty="0">
                <a:solidFill>
                  <a:srgbClr val="202122"/>
                </a:solidFill>
                <a:latin typeface="+mj-ea"/>
                <a:ea typeface="+mj-ea"/>
              </a:rPr>
              <a:t>越過深圳河侵入香港境內</a:t>
            </a:r>
            <a:endParaRPr lang="zh-HK" altLang="en-US" b="1" dirty="0">
              <a:latin typeface="+mj-ea"/>
              <a:ea typeface="+mj-ea"/>
            </a:endParaRPr>
          </a:p>
        </p:txBody>
      </p:sp>
    </p:spTree>
    <p:extLst>
      <p:ext uri="{BB962C8B-B14F-4D97-AF65-F5344CB8AC3E}">
        <p14:creationId xmlns:p14="http://schemas.microsoft.com/office/powerpoint/2010/main" val="1306785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740367" y="217685"/>
            <a:ext cx="6553200" cy="4571291"/>
          </a:xfrm>
        </p:spPr>
        <p:txBody>
          <a:bodyPr>
            <a:normAutofit/>
          </a:bodyPr>
          <a:lstStyle/>
          <a:p>
            <a:r>
              <a:rPr lang="en-US" altLang="zh-TW" sz="4000" dirty="0"/>
              <a:t/>
            </a:r>
            <a:br>
              <a:rPr lang="en-US" altLang="zh-TW" sz="4000" dirty="0"/>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思考站</a:t>
            </a: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1. </a:t>
            </a:r>
            <a:r>
              <a:rPr lang="zh-TW" altLang="en-US" sz="4000" b="1" dirty="0">
                <a:latin typeface="微軟正黑體" panose="020B0604030504040204" pitchFamily="34" charset="-120"/>
                <a:ea typeface="微軟正黑體" panose="020B0604030504040204" pitchFamily="34" charset="-120"/>
              </a:rPr>
              <a:t>警鐘上刻</a:t>
            </a:r>
            <a:r>
              <a:rPr lang="zh-TW" altLang="en-US" sz="4000" b="1" dirty="0">
                <a:latin typeface="微軟正黑體" panose="020B0604030504040204" pitchFamily="34" charset="-120"/>
              </a:rPr>
              <a:t>有</a:t>
            </a:r>
            <a:r>
              <a:rPr lang="zh-TW" altLang="en-US" sz="4000" b="1" dirty="0">
                <a:solidFill>
                  <a:srgbClr val="990033"/>
                </a:solidFill>
                <a:latin typeface="微軟正黑體" panose="020B0604030504040204" pitchFamily="34" charset="-120"/>
              </a:rPr>
              <a:t>「</a:t>
            </a:r>
            <a:r>
              <a:rPr lang="zh-TW" altLang="en-US" sz="4000" b="1" dirty="0">
                <a:solidFill>
                  <a:srgbClr val="990033"/>
                </a:solidFill>
                <a:latin typeface="微軟正黑體" panose="020B0604030504040204" pitchFamily="34" charset="-120"/>
                <a:ea typeface="微軟正黑體" panose="020B0604030504040204" pitchFamily="34" charset="-120"/>
              </a:rPr>
              <a:t>勿忘國</a:t>
            </a:r>
            <a:r>
              <a:rPr lang="zh-TW" altLang="en-US" sz="4000" b="1" dirty="0">
                <a:solidFill>
                  <a:srgbClr val="990033"/>
                </a:solidFill>
                <a:latin typeface="微軟正黑體" panose="020B0604030504040204" pitchFamily="34" charset="-120"/>
              </a:rPr>
              <a:t>耻」</a:t>
            </a:r>
            <a:r>
              <a:rPr lang="zh-TW" altLang="en-US" sz="4000" b="1" dirty="0">
                <a:solidFill>
                  <a:schemeClr val="tx1"/>
                </a:solidFill>
                <a:latin typeface="微軟正黑體" panose="020B0604030504040204" pitchFamily="34" charset="-120"/>
              </a:rPr>
              <a:t>，</a:t>
            </a:r>
            <a:r>
              <a:rPr lang="zh-TW" altLang="en-US" sz="4000" b="1" dirty="0">
                <a:solidFill>
                  <a:srgbClr val="990033"/>
                </a:solidFill>
                <a:latin typeface="微軟正黑體" panose="020B0604030504040204" pitchFamily="34" charset="-120"/>
              </a:rPr>
              <a:t>「國耻」</a:t>
            </a:r>
            <a:r>
              <a:rPr lang="zh-TW" altLang="en-US" sz="4000" b="1" dirty="0">
                <a:latin typeface="微軟正黑體" panose="020B0604030504040204" pitchFamily="34" charset="-120"/>
                <a:ea typeface="微軟正黑體" panose="020B0604030504040204" pitchFamily="34" charset="-120"/>
              </a:rPr>
              <a:t>是指甚麼？</a:t>
            </a:r>
            <a:r>
              <a:rPr lang="en-US" altLang="zh-TW" sz="4000" b="1" dirty="0">
                <a:latin typeface="微軟正黑體" panose="020B0604030504040204" pitchFamily="34" charset="-120"/>
                <a:ea typeface="微軟正黑體" panose="020B0604030504040204" pitchFamily="34" charset="-120"/>
              </a:rPr>
              <a:t/>
            </a:r>
            <a:br>
              <a:rPr lang="en-US" altLang="zh-TW" sz="4000" b="1" dirty="0">
                <a:latin typeface="微軟正黑體" panose="020B0604030504040204" pitchFamily="34" charset="-120"/>
                <a:ea typeface="微軟正黑體" panose="020B0604030504040204" pitchFamily="34" charset="-120"/>
              </a:rPr>
            </a:br>
            <a:endParaRPr lang="zh-TW" altLang="en-US" sz="4000" b="1"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stretch>
            <a:fillRect/>
          </a:stretch>
        </p:blipFill>
        <p:spPr>
          <a:xfrm>
            <a:off x="7234005" y="812802"/>
            <a:ext cx="4217628" cy="52323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22145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88201" y="3178485"/>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3195" y="2818370"/>
            <a:ext cx="506659" cy="588032"/>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93058" y="2854738"/>
            <a:ext cx="505671" cy="586578"/>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8760" y="2885196"/>
            <a:ext cx="505671" cy="586578"/>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57598" y="2943863"/>
            <a:ext cx="505671" cy="586578"/>
          </a:xfrm>
          <a:prstGeom prst="rect">
            <a:avLst/>
          </a:prstGeom>
        </p:spPr>
      </p:pic>
      <p:pic>
        <p:nvPicPr>
          <p:cNvPr id="45" name="圖片 4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89551" y="2925188"/>
            <a:ext cx="505671" cy="586578"/>
          </a:xfrm>
          <a:prstGeom prst="rect">
            <a:avLst/>
          </a:prstGeom>
        </p:spPr>
      </p:pic>
      <p:sp>
        <p:nvSpPr>
          <p:cNvPr id="5" name="文字方塊 4"/>
          <p:cNvSpPr txBox="1"/>
          <p:nvPr/>
        </p:nvSpPr>
        <p:spPr>
          <a:xfrm>
            <a:off x="826269" y="1994943"/>
            <a:ext cx="1415772" cy="1015663"/>
          </a:xfrm>
          <a:prstGeom prst="rect">
            <a:avLst/>
          </a:prstGeom>
          <a:noFill/>
        </p:spPr>
        <p:txBody>
          <a:bodyPr wrap="none" rtlCol="0">
            <a:spAutoFit/>
          </a:bodyPr>
          <a:lstStyle/>
          <a:p>
            <a:pPr algn="ctr"/>
            <a:r>
              <a:rPr lang="en-US" altLang="zh-TW" sz="2800" b="1" dirty="0">
                <a:latin typeface="Arial Black" panose="020B0A04020102020204" pitchFamily="34" charset="0"/>
              </a:rPr>
              <a:t>1931</a:t>
            </a:r>
          </a:p>
          <a:p>
            <a:pPr algn="ctr"/>
            <a:r>
              <a:rPr lang="zh-TW" altLang="en-US" sz="1600" b="1" dirty="0"/>
              <a:t>九一八事變</a:t>
            </a:r>
            <a:endParaRPr lang="en-US" altLang="zh-TW" sz="1600" b="1" dirty="0"/>
          </a:p>
          <a:p>
            <a:pPr algn="ctr"/>
            <a:r>
              <a:rPr lang="zh-TW" altLang="en-US" sz="1600" b="1" dirty="0"/>
              <a:t>日本侵略東北</a:t>
            </a:r>
          </a:p>
        </p:txBody>
      </p:sp>
      <p:sp>
        <p:nvSpPr>
          <p:cNvPr id="46" name="文字方塊 45"/>
          <p:cNvSpPr txBox="1"/>
          <p:nvPr/>
        </p:nvSpPr>
        <p:spPr>
          <a:xfrm>
            <a:off x="4497039" y="1941827"/>
            <a:ext cx="4083169" cy="1015663"/>
          </a:xfrm>
          <a:prstGeom prst="rect">
            <a:avLst/>
          </a:prstGeom>
          <a:noFill/>
        </p:spPr>
        <p:txBody>
          <a:bodyPr wrap="none" rtlCol="0">
            <a:spAutoFit/>
          </a:bodyPr>
          <a:lstStyle/>
          <a:p>
            <a:pPr algn="ctr"/>
            <a:r>
              <a:rPr lang="en-US" altLang="zh-TW" sz="2800" b="1" dirty="0">
                <a:latin typeface="Arial Black" panose="020B0A04020102020204" pitchFamily="34" charset="0"/>
              </a:rPr>
              <a:t>1937</a:t>
            </a:r>
          </a:p>
          <a:p>
            <a:pPr algn="ctr"/>
            <a:r>
              <a:rPr lang="zh-TW" altLang="en-US" sz="1600" b="1" dirty="0"/>
              <a:t>七七事變，日本侵略上海、北平、天津等地</a:t>
            </a:r>
            <a:endParaRPr lang="en-US" altLang="zh-TW" sz="1600" b="1" dirty="0"/>
          </a:p>
          <a:p>
            <a:pPr algn="ctr"/>
            <a:r>
              <a:rPr lang="en-US" altLang="zh-TW" sz="1600" b="1" dirty="0"/>
              <a:t>12</a:t>
            </a:r>
            <a:r>
              <a:rPr lang="zh-TW" altLang="en-US" sz="1600" b="1" dirty="0"/>
              <a:t>月侵佔南京，進行南京大屠殺</a:t>
            </a:r>
          </a:p>
        </p:txBody>
      </p:sp>
      <p:sp>
        <p:nvSpPr>
          <p:cNvPr id="47" name="文字方塊 46"/>
          <p:cNvSpPr txBox="1"/>
          <p:nvPr/>
        </p:nvSpPr>
        <p:spPr>
          <a:xfrm>
            <a:off x="1326936" y="3495025"/>
            <a:ext cx="2031325" cy="1508105"/>
          </a:xfrm>
          <a:prstGeom prst="rect">
            <a:avLst/>
          </a:prstGeom>
          <a:noFill/>
        </p:spPr>
        <p:txBody>
          <a:bodyPr wrap="none" rtlCol="0">
            <a:spAutoFit/>
          </a:bodyPr>
          <a:lstStyle/>
          <a:p>
            <a:pPr algn="ctr"/>
            <a:r>
              <a:rPr lang="en-US" altLang="zh-TW" sz="2800" b="1" dirty="0">
                <a:latin typeface="Arial Black" panose="020B0A04020102020204" pitchFamily="34" charset="0"/>
              </a:rPr>
              <a:t>1932</a:t>
            </a:r>
          </a:p>
          <a:p>
            <a:pPr algn="ctr"/>
            <a:r>
              <a:rPr lang="zh-TW" altLang="en-US" sz="1600" b="1" dirty="0"/>
              <a:t>一二八事變</a:t>
            </a:r>
            <a:endParaRPr lang="en-US" altLang="zh-TW" sz="1600" b="1" dirty="0"/>
          </a:p>
          <a:p>
            <a:pPr algn="ctr"/>
            <a:r>
              <a:rPr lang="zh-TW" altLang="en-US" sz="1600" b="1" dirty="0"/>
              <a:t>日本侵略上海</a:t>
            </a:r>
            <a:endParaRPr lang="en-US" altLang="zh-TW" sz="1600" b="1" dirty="0"/>
          </a:p>
          <a:p>
            <a:pPr algn="ctr"/>
            <a:r>
              <a:rPr lang="zh-TW" altLang="en-US" sz="1600" b="1" dirty="0"/>
              <a:t>其後扶植「滿洲國」</a:t>
            </a:r>
            <a:endParaRPr lang="en-US" altLang="zh-TW" sz="1600" b="1" dirty="0"/>
          </a:p>
          <a:p>
            <a:pPr algn="ctr"/>
            <a:r>
              <a:rPr lang="zh-TW" altLang="en-US" sz="1600" b="1" dirty="0"/>
              <a:t>傀儡政權</a:t>
            </a:r>
          </a:p>
        </p:txBody>
      </p:sp>
      <p:sp>
        <p:nvSpPr>
          <p:cNvPr id="49" name="文字方塊 48"/>
          <p:cNvSpPr txBox="1"/>
          <p:nvPr/>
        </p:nvSpPr>
        <p:spPr>
          <a:xfrm>
            <a:off x="2345894" y="1988613"/>
            <a:ext cx="1826141" cy="1046440"/>
          </a:xfrm>
          <a:prstGeom prst="rect">
            <a:avLst/>
          </a:prstGeom>
          <a:noFill/>
        </p:spPr>
        <p:txBody>
          <a:bodyPr wrap="none" rtlCol="0">
            <a:spAutoFit/>
          </a:bodyPr>
          <a:lstStyle/>
          <a:p>
            <a:pPr algn="ctr"/>
            <a:r>
              <a:rPr lang="en-US" altLang="zh-TW" sz="2800" b="1" dirty="0">
                <a:latin typeface="Arial Black" panose="020B0A04020102020204" pitchFamily="34" charset="0"/>
              </a:rPr>
              <a:t>1933</a:t>
            </a:r>
          </a:p>
          <a:p>
            <a:pPr algn="ctr"/>
            <a:r>
              <a:rPr lang="zh-TW" altLang="en-US" sz="1600" b="1" dirty="0"/>
              <a:t>日本攻佔山海關、</a:t>
            </a:r>
            <a:endParaRPr lang="en-US" altLang="zh-TW" sz="1600" b="1" dirty="0"/>
          </a:p>
          <a:p>
            <a:pPr algn="ctr"/>
            <a:r>
              <a:rPr lang="zh-TW" altLang="en-US" sz="1600" b="1" dirty="0"/>
              <a:t>長城、熱河等地</a:t>
            </a:r>
          </a:p>
        </p:txBody>
      </p:sp>
      <p:sp>
        <p:nvSpPr>
          <p:cNvPr id="50" name="文字方塊 49"/>
          <p:cNvSpPr txBox="1"/>
          <p:nvPr/>
        </p:nvSpPr>
        <p:spPr>
          <a:xfrm>
            <a:off x="6797178" y="3536802"/>
            <a:ext cx="1620957" cy="1046440"/>
          </a:xfrm>
          <a:prstGeom prst="rect">
            <a:avLst/>
          </a:prstGeom>
          <a:noFill/>
        </p:spPr>
        <p:txBody>
          <a:bodyPr wrap="none" rtlCol="0">
            <a:spAutoFit/>
          </a:bodyPr>
          <a:lstStyle/>
          <a:p>
            <a:pPr algn="ctr"/>
            <a:r>
              <a:rPr lang="en-US" altLang="zh-TW" sz="2800" b="1" dirty="0">
                <a:latin typeface="Arial Black" panose="020B0A04020102020204" pitchFamily="34" charset="0"/>
              </a:rPr>
              <a:t>1938</a:t>
            </a:r>
          </a:p>
          <a:p>
            <a:pPr algn="ctr"/>
            <a:r>
              <a:rPr lang="zh-TW" altLang="en-US" sz="1600" b="1" dirty="0"/>
              <a:t>日本侵略華中、</a:t>
            </a:r>
            <a:endParaRPr lang="en-US" altLang="zh-TW" sz="1600" b="1" dirty="0"/>
          </a:p>
          <a:p>
            <a:pPr algn="ctr"/>
            <a:r>
              <a:rPr lang="zh-TW" altLang="en-US" sz="1600" b="1" dirty="0"/>
              <a:t>華南地區</a:t>
            </a:r>
          </a:p>
        </p:txBody>
      </p:sp>
      <p:pic>
        <p:nvPicPr>
          <p:cNvPr id="52" name="圖片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66971" y="2957490"/>
            <a:ext cx="505671" cy="586578"/>
          </a:xfrm>
          <a:prstGeom prst="rect">
            <a:avLst/>
          </a:prstGeom>
        </p:spPr>
      </p:pic>
      <p:sp>
        <p:nvSpPr>
          <p:cNvPr id="53" name="文字方塊 52"/>
          <p:cNvSpPr txBox="1"/>
          <p:nvPr/>
        </p:nvSpPr>
        <p:spPr>
          <a:xfrm>
            <a:off x="9996276" y="1961942"/>
            <a:ext cx="1641428" cy="1015663"/>
          </a:xfrm>
          <a:prstGeom prst="rect">
            <a:avLst/>
          </a:prstGeom>
          <a:noFill/>
        </p:spPr>
        <p:txBody>
          <a:bodyPr wrap="square" rtlCol="0">
            <a:spAutoFit/>
          </a:bodyPr>
          <a:lstStyle/>
          <a:p>
            <a:pPr algn="ctr"/>
            <a:r>
              <a:rPr lang="en-US" altLang="zh-TW" sz="2800" b="1" dirty="0">
                <a:latin typeface="Arial Black" panose="020B0A04020102020204" pitchFamily="34" charset="0"/>
              </a:rPr>
              <a:t>1945</a:t>
            </a:r>
          </a:p>
          <a:p>
            <a:pPr algn="ctr"/>
            <a:r>
              <a:rPr lang="zh-TW" altLang="en-US" sz="1600" b="1" dirty="0" smtClean="0"/>
              <a:t>日本無條件投降</a:t>
            </a:r>
            <a:endParaRPr lang="en-US" altLang="zh-TW" sz="1600" b="1" dirty="0"/>
          </a:p>
          <a:p>
            <a:pPr algn="ctr"/>
            <a:r>
              <a:rPr lang="zh-TW" altLang="en-US" sz="1600" b="1" dirty="0"/>
              <a:t>中國抗戰勝利</a:t>
            </a:r>
            <a:endParaRPr lang="en-US" altLang="zh-TW" sz="1600" b="1" dirty="0"/>
          </a:p>
        </p:txBody>
      </p:sp>
      <p:sp>
        <p:nvSpPr>
          <p:cNvPr id="12" name="摺角紙張 11"/>
          <p:cNvSpPr/>
          <p:nvPr/>
        </p:nvSpPr>
        <p:spPr>
          <a:xfrm>
            <a:off x="8310827" y="3726155"/>
            <a:ext cx="3307431" cy="2518445"/>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r>
              <a:rPr lang="zh-TW" altLang="en-US" sz="3000" dirty="0">
                <a:latin typeface="+mj-ea"/>
                <a:ea typeface="+mj-ea"/>
              </a:rPr>
              <a:t>日本侵華使中國軍民慘遭戰禍傷害，</a:t>
            </a:r>
            <a:r>
              <a:rPr lang="zh-TW" altLang="en-US" sz="4400" b="1" dirty="0">
                <a:solidFill>
                  <a:srgbClr val="FF0000"/>
                </a:solidFill>
                <a:latin typeface="+mj-ea"/>
                <a:ea typeface="+mj-ea"/>
              </a:rPr>
              <a:t>國家蒙受</a:t>
            </a:r>
            <a:endParaRPr lang="en-US" altLang="zh-TW" sz="4400" b="1" dirty="0">
              <a:solidFill>
                <a:srgbClr val="FF0000"/>
              </a:solidFill>
              <a:latin typeface="+mj-ea"/>
              <a:ea typeface="+mj-ea"/>
            </a:endParaRPr>
          </a:p>
          <a:p>
            <a:pPr algn="ctr"/>
            <a:r>
              <a:rPr lang="zh-TW" altLang="en-US" sz="4400" b="1" dirty="0">
                <a:solidFill>
                  <a:srgbClr val="FF0000"/>
                </a:solidFill>
                <a:latin typeface="+mj-ea"/>
                <a:ea typeface="+mj-ea"/>
              </a:rPr>
              <a:t>巨大耻辱</a:t>
            </a:r>
            <a:endParaRPr lang="en-US" altLang="zh-TW" sz="4400" b="1" dirty="0">
              <a:solidFill>
                <a:srgbClr val="FF0000"/>
              </a:solidFill>
              <a:latin typeface="+mj-ea"/>
              <a:ea typeface="+mj-ea"/>
            </a:endParaRPr>
          </a:p>
        </p:txBody>
      </p:sp>
      <p:pic>
        <p:nvPicPr>
          <p:cNvPr id="19" name="圖片 1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5897" y="2908447"/>
            <a:ext cx="505671" cy="586578"/>
          </a:xfrm>
          <a:prstGeom prst="rect">
            <a:avLst/>
          </a:prstGeom>
        </p:spPr>
      </p:pic>
      <p:sp>
        <p:nvSpPr>
          <p:cNvPr id="21" name="文字方塊 20"/>
          <p:cNvSpPr txBox="1"/>
          <p:nvPr/>
        </p:nvSpPr>
        <p:spPr>
          <a:xfrm>
            <a:off x="4399363" y="3488117"/>
            <a:ext cx="1826142" cy="1015663"/>
          </a:xfrm>
          <a:prstGeom prst="rect">
            <a:avLst/>
          </a:prstGeom>
          <a:noFill/>
        </p:spPr>
        <p:txBody>
          <a:bodyPr wrap="none" rtlCol="0">
            <a:spAutoFit/>
          </a:bodyPr>
          <a:lstStyle/>
          <a:p>
            <a:pPr algn="ctr"/>
            <a:r>
              <a:rPr lang="en-US" altLang="zh-TW" sz="2800" b="1" dirty="0">
                <a:latin typeface="Arial Black" panose="020B0A04020102020204" pitchFamily="34" charset="0"/>
              </a:rPr>
              <a:t>1936</a:t>
            </a:r>
          </a:p>
          <a:p>
            <a:pPr algn="ctr"/>
            <a:r>
              <a:rPr lang="zh-TW" altLang="en-US" sz="1600" b="1" dirty="0"/>
              <a:t>日本策動</a:t>
            </a:r>
            <a:endParaRPr lang="en-US" altLang="zh-TW" sz="1600" b="1" dirty="0"/>
          </a:p>
          <a:p>
            <a:pPr algn="ctr"/>
            <a:r>
              <a:rPr lang="zh-TW" altLang="en-US" sz="1600" b="1" dirty="0"/>
              <a:t>「華北五省自治」</a:t>
            </a:r>
          </a:p>
        </p:txBody>
      </p:sp>
      <p:sp>
        <p:nvSpPr>
          <p:cNvPr id="23" name="橢圓 22"/>
          <p:cNvSpPr>
            <a:spLocks noChangeArrowheads="1"/>
          </p:cNvSpPr>
          <p:nvPr/>
        </p:nvSpPr>
        <p:spPr bwMode="auto">
          <a:xfrm>
            <a:off x="783241" y="1889010"/>
            <a:ext cx="1559571" cy="12778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25" name="橢圓 24"/>
          <p:cNvSpPr>
            <a:spLocks noChangeArrowheads="1"/>
          </p:cNvSpPr>
          <p:nvPr/>
        </p:nvSpPr>
        <p:spPr bwMode="auto">
          <a:xfrm>
            <a:off x="9996276" y="1816974"/>
            <a:ext cx="1604967" cy="137159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pic>
        <p:nvPicPr>
          <p:cNvPr id="2" name="圖片 1">
            <a:extLst>
              <a:ext uri="{FF2B5EF4-FFF2-40B4-BE49-F238E27FC236}">
                <a16:creationId xmlns:a16="http://schemas.microsoft.com/office/drawing/2014/main" id="{4CEEE54F-7FE4-4EF9-FE83-B5157C74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sp>
        <p:nvSpPr>
          <p:cNvPr id="4" name="文字方塊 3">
            <a:extLst>
              <a:ext uri="{FF2B5EF4-FFF2-40B4-BE49-F238E27FC236}">
                <a16:creationId xmlns:a16="http://schemas.microsoft.com/office/drawing/2014/main" id="{A6471DCC-9F8A-B7B3-5705-4F4C28E888CE}"/>
              </a:ext>
            </a:extLst>
          </p:cNvPr>
          <p:cNvSpPr txBox="1"/>
          <p:nvPr/>
        </p:nvSpPr>
        <p:spPr>
          <a:xfrm>
            <a:off x="6917657" y="968965"/>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年以後較重大事件舉隅</a:t>
            </a:r>
            <a:endParaRPr lang="zh-HK" altLang="en-US" sz="2400" b="1" dirty="0">
              <a:latin typeface="+mj-ea"/>
              <a:ea typeface="+mj-ea"/>
            </a:endParaRPr>
          </a:p>
        </p:txBody>
      </p:sp>
    </p:spTree>
    <p:extLst>
      <p:ext uri="{BB962C8B-B14F-4D97-AF65-F5344CB8AC3E}">
        <p14:creationId xmlns:p14="http://schemas.microsoft.com/office/powerpoint/2010/main" val="3741208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585384" y="-960187"/>
            <a:ext cx="6553200" cy="6352977"/>
          </a:xfrm>
        </p:spPr>
        <p:txBody>
          <a:bodyPr>
            <a:normAutofit/>
          </a:bodyPr>
          <a:lstStyle/>
          <a:p>
            <a:r>
              <a:rPr lang="en-US" altLang="zh-TW" sz="4000" dirty="0"/>
              <a:t/>
            </a:r>
            <a:br>
              <a:rPr lang="en-US" altLang="zh-TW" sz="4000" dirty="0"/>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思考站</a:t>
            </a: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2</a:t>
            </a:r>
            <a:r>
              <a:rPr lang="en-US" altLang="zh-TW" sz="4000" dirty="0">
                <a:latin typeface="微軟正黑體" panose="020B0604030504040204" pitchFamily="34" charset="-120"/>
              </a:rPr>
              <a:t>.</a:t>
            </a:r>
            <a:r>
              <a:rPr lang="zh-TW" altLang="en-US" sz="4000" b="1" dirty="0" smtClean="0">
                <a:latin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撞</a:t>
            </a:r>
            <a:r>
              <a:rPr lang="zh-TW" altLang="en-US" sz="4000" b="1" dirty="0" smtClean="0">
                <a:latin typeface="微軟正黑體" panose="020B0604030504040204" pitchFamily="34" charset="-120"/>
                <a:ea typeface="微軟正黑體" panose="020B0604030504040204" pitchFamily="34" charset="-120"/>
              </a:rPr>
              <a:t>鐘</a:t>
            </a:r>
            <a:r>
              <a:rPr lang="en-US" altLang="zh-TW" sz="4000" b="1" dirty="0">
                <a:latin typeface="微軟正黑體" panose="020B0604030504040204" pitchFamily="34" charset="-120"/>
                <a:ea typeface="微軟正黑體" panose="020B0604030504040204" pitchFamily="34" charset="-120"/>
              </a:rPr>
              <a:t>14</a:t>
            </a:r>
            <a:r>
              <a:rPr lang="zh-TW" altLang="en-US" sz="4000" b="1" dirty="0">
                <a:latin typeface="微軟正黑體" panose="020B0604030504040204" pitchFamily="34" charset="-120"/>
              </a:rPr>
              <a:t>下」有</a:t>
            </a:r>
            <a:r>
              <a:rPr lang="zh-TW" altLang="en-US" sz="4000" b="1" dirty="0">
                <a:latin typeface="微軟正黑體" panose="020B0604030504040204" pitchFamily="34" charset="-120"/>
                <a:ea typeface="微軟正黑體" panose="020B0604030504040204" pitchFamily="34" charset="-120"/>
              </a:rPr>
              <a:t>何含意？</a:t>
            </a:r>
          </a:p>
        </p:txBody>
      </p:sp>
      <p:pic>
        <p:nvPicPr>
          <p:cNvPr id="5" name="圖片 4"/>
          <p:cNvPicPr>
            <a:picLocks noChangeAspect="1"/>
          </p:cNvPicPr>
          <p:nvPr/>
        </p:nvPicPr>
        <p:blipFill>
          <a:blip r:embed="rId2"/>
          <a:stretch>
            <a:fillRect/>
          </a:stretch>
        </p:blipFill>
        <p:spPr>
          <a:xfrm>
            <a:off x="7557596" y="635148"/>
            <a:ext cx="4378746" cy="5432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0907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線接點 8"/>
          <p:cNvCxnSpPr/>
          <p:nvPr/>
        </p:nvCxnSpPr>
        <p:spPr>
          <a:xfrm>
            <a:off x="1088201" y="3178485"/>
            <a:ext cx="10123728" cy="60766"/>
          </a:xfrm>
          <a:prstGeom prst="line">
            <a:avLst/>
          </a:prstGeom>
          <a:ln w="76200"/>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pic>
        <p:nvPicPr>
          <p:cNvPr id="15" name="圖片 14"/>
          <p:cNvPicPr>
            <a:picLocks noChangeAspect="1"/>
          </p:cNvPicPr>
          <p:nvPr/>
        </p:nvPicPr>
        <p:blipFill>
          <a:blip r:embed="rId3"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3195" y="2818370"/>
            <a:ext cx="506659" cy="588032"/>
          </a:xfrm>
          <a:prstGeom prst="rect">
            <a:avLst/>
          </a:prstGeom>
        </p:spPr>
      </p:pic>
      <p:pic>
        <p:nvPicPr>
          <p:cNvPr id="20" name="圖片 19"/>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93058" y="2854738"/>
            <a:ext cx="505671" cy="586578"/>
          </a:xfrm>
          <a:prstGeom prst="rect">
            <a:avLst/>
          </a:prstGeom>
        </p:spPr>
      </p:pic>
      <p:pic>
        <p:nvPicPr>
          <p:cNvPr id="24" name="圖片 23"/>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128760" y="2885196"/>
            <a:ext cx="505671" cy="586578"/>
          </a:xfrm>
          <a:prstGeom prst="rect">
            <a:avLst/>
          </a:prstGeom>
        </p:spPr>
      </p:pic>
      <p:pic>
        <p:nvPicPr>
          <p:cNvPr id="36" name="圖片 35"/>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57598" y="2943863"/>
            <a:ext cx="505671" cy="586578"/>
          </a:xfrm>
          <a:prstGeom prst="rect">
            <a:avLst/>
          </a:prstGeom>
        </p:spPr>
      </p:pic>
      <p:pic>
        <p:nvPicPr>
          <p:cNvPr id="45" name="圖片 44"/>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789551" y="2925188"/>
            <a:ext cx="505671" cy="586578"/>
          </a:xfrm>
          <a:prstGeom prst="rect">
            <a:avLst/>
          </a:prstGeom>
        </p:spPr>
      </p:pic>
      <p:sp>
        <p:nvSpPr>
          <p:cNvPr id="5" name="文字方塊 4"/>
          <p:cNvSpPr txBox="1"/>
          <p:nvPr/>
        </p:nvSpPr>
        <p:spPr>
          <a:xfrm>
            <a:off x="826269" y="1994943"/>
            <a:ext cx="1415772" cy="1015663"/>
          </a:xfrm>
          <a:prstGeom prst="rect">
            <a:avLst/>
          </a:prstGeom>
          <a:noFill/>
        </p:spPr>
        <p:txBody>
          <a:bodyPr wrap="none" rtlCol="0">
            <a:spAutoFit/>
          </a:bodyPr>
          <a:lstStyle/>
          <a:p>
            <a:pPr algn="ctr"/>
            <a:r>
              <a:rPr lang="en-US" altLang="zh-TW" sz="2800" b="1" dirty="0">
                <a:latin typeface="Arial Black" panose="020B0A04020102020204" pitchFamily="34" charset="0"/>
              </a:rPr>
              <a:t>1931</a:t>
            </a:r>
          </a:p>
          <a:p>
            <a:pPr algn="ctr"/>
            <a:r>
              <a:rPr lang="zh-TW" altLang="en-US" sz="1600" b="1" dirty="0"/>
              <a:t>九一八事變</a:t>
            </a:r>
            <a:endParaRPr lang="en-US" altLang="zh-TW" sz="1600" b="1" dirty="0"/>
          </a:p>
          <a:p>
            <a:pPr algn="ctr"/>
            <a:r>
              <a:rPr lang="zh-TW" altLang="en-US" sz="1600" b="1" dirty="0"/>
              <a:t>日本侵略東北</a:t>
            </a:r>
          </a:p>
        </p:txBody>
      </p:sp>
      <p:sp>
        <p:nvSpPr>
          <p:cNvPr id="46" name="文字方塊 45"/>
          <p:cNvSpPr txBox="1"/>
          <p:nvPr/>
        </p:nvSpPr>
        <p:spPr>
          <a:xfrm>
            <a:off x="4497039" y="1941827"/>
            <a:ext cx="4083169" cy="1015663"/>
          </a:xfrm>
          <a:prstGeom prst="rect">
            <a:avLst/>
          </a:prstGeom>
          <a:noFill/>
        </p:spPr>
        <p:txBody>
          <a:bodyPr wrap="none" rtlCol="0">
            <a:spAutoFit/>
          </a:bodyPr>
          <a:lstStyle/>
          <a:p>
            <a:pPr algn="ctr"/>
            <a:r>
              <a:rPr lang="en-US" altLang="zh-TW" sz="2800" b="1" dirty="0">
                <a:latin typeface="Arial Black" panose="020B0A04020102020204" pitchFamily="34" charset="0"/>
              </a:rPr>
              <a:t>1937</a:t>
            </a:r>
          </a:p>
          <a:p>
            <a:pPr algn="ctr"/>
            <a:r>
              <a:rPr lang="zh-TW" altLang="en-US" sz="1600" b="1" dirty="0"/>
              <a:t>七七事變，日本侵略上海、北平、天津等地</a:t>
            </a:r>
            <a:endParaRPr lang="en-US" altLang="zh-TW" sz="1600" b="1" dirty="0"/>
          </a:p>
          <a:p>
            <a:pPr algn="ctr"/>
            <a:r>
              <a:rPr lang="en-US" altLang="zh-TW" sz="1600" b="1" dirty="0"/>
              <a:t>12</a:t>
            </a:r>
            <a:r>
              <a:rPr lang="zh-TW" altLang="en-US" sz="1600" b="1" dirty="0"/>
              <a:t>月侵佔南京，進行南京大屠殺</a:t>
            </a:r>
          </a:p>
        </p:txBody>
      </p:sp>
      <p:sp>
        <p:nvSpPr>
          <p:cNvPr id="47" name="文字方塊 46"/>
          <p:cNvSpPr txBox="1"/>
          <p:nvPr/>
        </p:nvSpPr>
        <p:spPr>
          <a:xfrm>
            <a:off x="1045086" y="3419820"/>
            <a:ext cx="2664861" cy="1508105"/>
          </a:xfrm>
          <a:prstGeom prst="rect">
            <a:avLst/>
          </a:prstGeom>
          <a:noFill/>
        </p:spPr>
        <p:txBody>
          <a:bodyPr wrap="square" rtlCol="0">
            <a:spAutoFit/>
          </a:bodyPr>
          <a:lstStyle/>
          <a:p>
            <a:pPr algn="ctr"/>
            <a:r>
              <a:rPr lang="en-US" altLang="zh-TW" sz="2800" b="1" dirty="0">
                <a:latin typeface="Arial Black" panose="020B0A04020102020204" pitchFamily="34" charset="0"/>
              </a:rPr>
              <a:t>1932</a:t>
            </a:r>
          </a:p>
          <a:p>
            <a:pPr algn="ctr"/>
            <a:r>
              <a:rPr lang="zh-TW" altLang="en-US" sz="1600" b="1" dirty="0"/>
              <a:t>一二八事變</a:t>
            </a:r>
            <a:endParaRPr lang="en-US" altLang="zh-TW" sz="1600" b="1" dirty="0"/>
          </a:p>
          <a:p>
            <a:pPr algn="ctr"/>
            <a:r>
              <a:rPr lang="zh-TW" altLang="en-US" sz="1600" b="1" dirty="0"/>
              <a:t>日本侵略上海</a:t>
            </a:r>
            <a:endParaRPr lang="en-US" altLang="zh-TW" sz="1600" b="1" dirty="0"/>
          </a:p>
          <a:p>
            <a:pPr algn="ctr"/>
            <a:r>
              <a:rPr lang="zh-TW" altLang="en-US" sz="1600" b="1" dirty="0"/>
              <a:t>其後扶植「滿洲國」</a:t>
            </a:r>
            <a:endParaRPr lang="en-US" altLang="zh-TW" sz="1600" b="1" dirty="0"/>
          </a:p>
          <a:p>
            <a:pPr algn="ctr"/>
            <a:r>
              <a:rPr lang="zh-TW" altLang="en-US" sz="1600" b="1" dirty="0"/>
              <a:t>傀儡政權</a:t>
            </a:r>
          </a:p>
        </p:txBody>
      </p:sp>
      <p:sp>
        <p:nvSpPr>
          <p:cNvPr id="49" name="文字方塊 48"/>
          <p:cNvSpPr txBox="1"/>
          <p:nvPr/>
        </p:nvSpPr>
        <p:spPr>
          <a:xfrm>
            <a:off x="2345894" y="1988613"/>
            <a:ext cx="1826141" cy="1046440"/>
          </a:xfrm>
          <a:prstGeom prst="rect">
            <a:avLst/>
          </a:prstGeom>
          <a:noFill/>
        </p:spPr>
        <p:txBody>
          <a:bodyPr wrap="none" rtlCol="0">
            <a:spAutoFit/>
          </a:bodyPr>
          <a:lstStyle/>
          <a:p>
            <a:pPr algn="ctr"/>
            <a:r>
              <a:rPr lang="en-US" altLang="zh-TW" sz="2800" b="1" dirty="0">
                <a:latin typeface="Arial Black" panose="020B0A04020102020204" pitchFamily="34" charset="0"/>
              </a:rPr>
              <a:t>1933</a:t>
            </a:r>
          </a:p>
          <a:p>
            <a:pPr algn="ctr"/>
            <a:r>
              <a:rPr lang="zh-TW" altLang="en-US" sz="1600" b="1" dirty="0"/>
              <a:t>日本攻佔山海關、</a:t>
            </a:r>
            <a:endParaRPr lang="en-US" altLang="zh-TW" sz="1600" b="1" dirty="0"/>
          </a:p>
          <a:p>
            <a:pPr algn="ctr"/>
            <a:r>
              <a:rPr lang="zh-TW" altLang="en-US" sz="1600" b="1" dirty="0"/>
              <a:t>長城、熱河等地</a:t>
            </a:r>
          </a:p>
        </p:txBody>
      </p:sp>
      <p:sp>
        <p:nvSpPr>
          <p:cNvPr id="50" name="文字方塊 49"/>
          <p:cNvSpPr txBox="1"/>
          <p:nvPr/>
        </p:nvSpPr>
        <p:spPr>
          <a:xfrm>
            <a:off x="6797178" y="3536802"/>
            <a:ext cx="1620957" cy="1046440"/>
          </a:xfrm>
          <a:prstGeom prst="rect">
            <a:avLst/>
          </a:prstGeom>
          <a:noFill/>
        </p:spPr>
        <p:txBody>
          <a:bodyPr wrap="none" rtlCol="0">
            <a:spAutoFit/>
          </a:bodyPr>
          <a:lstStyle/>
          <a:p>
            <a:pPr algn="ctr"/>
            <a:r>
              <a:rPr lang="en-US" altLang="zh-TW" sz="2800" b="1" dirty="0">
                <a:latin typeface="Arial Black" panose="020B0A04020102020204" pitchFamily="34" charset="0"/>
              </a:rPr>
              <a:t>1938</a:t>
            </a:r>
          </a:p>
          <a:p>
            <a:pPr algn="ctr"/>
            <a:r>
              <a:rPr lang="zh-TW" altLang="en-US" sz="1600" b="1" dirty="0"/>
              <a:t>日本侵略華中、</a:t>
            </a:r>
            <a:endParaRPr lang="en-US" altLang="zh-TW" sz="1600" b="1" dirty="0"/>
          </a:p>
          <a:p>
            <a:pPr algn="ctr"/>
            <a:r>
              <a:rPr lang="zh-TW" altLang="en-US" sz="1600" b="1" dirty="0"/>
              <a:t>華南地區</a:t>
            </a:r>
          </a:p>
        </p:txBody>
      </p:sp>
      <p:pic>
        <p:nvPicPr>
          <p:cNvPr id="52" name="圖片 51"/>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66971" y="2957490"/>
            <a:ext cx="505671" cy="586578"/>
          </a:xfrm>
          <a:prstGeom prst="rect">
            <a:avLst/>
          </a:prstGeom>
        </p:spPr>
      </p:pic>
      <p:sp>
        <p:nvSpPr>
          <p:cNvPr id="53" name="文字方塊 52"/>
          <p:cNvSpPr txBox="1"/>
          <p:nvPr/>
        </p:nvSpPr>
        <p:spPr>
          <a:xfrm>
            <a:off x="9996277" y="1975996"/>
            <a:ext cx="1646482" cy="1015663"/>
          </a:xfrm>
          <a:prstGeom prst="rect">
            <a:avLst/>
          </a:prstGeom>
          <a:noFill/>
        </p:spPr>
        <p:txBody>
          <a:bodyPr wrap="square" rtlCol="0">
            <a:spAutoFit/>
          </a:bodyPr>
          <a:lstStyle/>
          <a:p>
            <a:pPr algn="ctr"/>
            <a:r>
              <a:rPr lang="en-US" altLang="zh-TW" sz="2800" b="1" dirty="0">
                <a:latin typeface="Arial Black" panose="020B0A04020102020204" pitchFamily="34" charset="0"/>
              </a:rPr>
              <a:t>1945</a:t>
            </a:r>
          </a:p>
          <a:p>
            <a:pPr algn="ctr"/>
            <a:r>
              <a:rPr lang="zh-TW" altLang="en-US" sz="1600" b="1" dirty="0" smtClean="0"/>
              <a:t>日本無條件投降</a:t>
            </a:r>
            <a:endParaRPr lang="en-US" altLang="zh-TW" sz="1600" b="1" dirty="0"/>
          </a:p>
          <a:p>
            <a:pPr algn="ctr"/>
            <a:r>
              <a:rPr lang="zh-TW" altLang="en-US" sz="1600" b="1" dirty="0"/>
              <a:t>中國抗戰勝利</a:t>
            </a:r>
            <a:endParaRPr lang="en-US" altLang="zh-TW" sz="1600" b="1" dirty="0"/>
          </a:p>
        </p:txBody>
      </p:sp>
      <p:pic>
        <p:nvPicPr>
          <p:cNvPr id="19" name="圖片 18"/>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75897" y="2908447"/>
            <a:ext cx="505671" cy="586578"/>
          </a:xfrm>
          <a:prstGeom prst="rect">
            <a:avLst/>
          </a:prstGeom>
        </p:spPr>
      </p:pic>
      <p:sp>
        <p:nvSpPr>
          <p:cNvPr id="21" name="文字方塊 20"/>
          <p:cNvSpPr txBox="1"/>
          <p:nvPr/>
        </p:nvSpPr>
        <p:spPr>
          <a:xfrm>
            <a:off x="4399363" y="3488117"/>
            <a:ext cx="1826142" cy="1015663"/>
          </a:xfrm>
          <a:prstGeom prst="rect">
            <a:avLst/>
          </a:prstGeom>
          <a:noFill/>
        </p:spPr>
        <p:txBody>
          <a:bodyPr wrap="none" rtlCol="0">
            <a:spAutoFit/>
          </a:bodyPr>
          <a:lstStyle/>
          <a:p>
            <a:pPr algn="ctr"/>
            <a:r>
              <a:rPr lang="en-US" altLang="zh-TW" sz="2800" b="1" dirty="0">
                <a:latin typeface="Arial Black" panose="020B0A04020102020204" pitchFamily="34" charset="0"/>
              </a:rPr>
              <a:t>1936</a:t>
            </a:r>
          </a:p>
          <a:p>
            <a:pPr algn="ctr"/>
            <a:r>
              <a:rPr lang="zh-TW" altLang="en-US" sz="1600" b="1" dirty="0"/>
              <a:t>日本策動</a:t>
            </a:r>
            <a:endParaRPr lang="en-US" altLang="zh-TW" sz="1600" b="1" dirty="0"/>
          </a:p>
          <a:p>
            <a:pPr algn="ctr"/>
            <a:r>
              <a:rPr lang="zh-TW" altLang="en-US" sz="1600" b="1" dirty="0"/>
              <a:t>「華北五省自治」</a:t>
            </a:r>
          </a:p>
        </p:txBody>
      </p:sp>
      <p:sp>
        <p:nvSpPr>
          <p:cNvPr id="23" name="橢圓 22"/>
          <p:cNvSpPr>
            <a:spLocks noChangeArrowheads="1"/>
          </p:cNvSpPr>
          <p:nvPr/>
        </p:nvSpPr>
        <p:spPr bwMode="auto">
          <a:xfrm>
            <a:off x="783241" y="1889010"/>
            <a:ext cx="1559571" cy="12778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sp>
        <p:nvSpPr>
          <p:cNvPr id="25" name="橢圓 24"/>
          <p:cNvSpPr>
            <a:spLocks noChangeArrowheads="1"/>
          </p:cNvSpPr>
          <p:nvPr/>
        </p:nvSpPr>
        <p:spPr bwMode="auto">
          <a:xfrm>
            <a:off x="9996276" y="1816974"/>
            <a:ext cx="1604967" cy="1371599"/>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Char char="•"/>
              <a:defRPr sz="3200">
                <a:solidFill>
                  <a:schemeClr val="tx2"/>
                </a:solidFill>
                <a:latin typeface="華康海報體W9(P)" pitchFamily="82" charset="-120"/>
                <a:ea typeface="華康海報體W9(P)" pitchFamily="82" charset="-120"/>
              </a:defRPr>
            </a:lvl1pPr>
            <a:lvl2pPr marL="742950" indent="-285750">
              <a:spcBef>
                <a:spcPct val="20000"/>
              </a:spcBef>
              <a:buClr>
                <a:schemeClr val="tx2"/>
              </a:buClr>
              <a:buChar char="–"/>
              <a:defRPr sz="2800">
                <a:solidFill>
                  <a:schemeClr val="tx2"/>
                </a:solidFill>
                <a:latin typeface="華康海報體W9(P)" pitchFamily="82" charset="-120"/>
                <a:ea typeface="華康海報體W9(P)" pitchFamily="82" charset="-120"/>
              </a:defRPr>
            </a:lvl2pPr>
            <a:lvl3pPr marL="1143000" indent="-228600">
              <a:spcBef>
                <a:spcPct val="20000"/>
              </a:spcBef>
              <a:buClr>
                <a:schemeClr val="tx2"/>
              </a:buClr>
              <a:buChar char="•"/>
              <a:defRPr sz="2400">
                <a:solidFill>
                  <a:schemeClr val="tx2"/>
                </a:solidFill>
                <a:latin typeface="華康海報體W9(P)" pitchFamily="82" charset="-120"/>
                <a:ea typeface="華康海報體W9(P)" pitchFamily="82" charset="-120"/>
              </a:defRPr>
            </a:lvl3pPr>
            <a:lvl4pPr marL="1600200" indent="-228600">
              <a:spcBef>
                <a:spcPct val="20000"/>
              </a:spcBef>
              <a:buClr>
                <a:schemeClr val="tx2"/>
              </a:buClr>
              <a:buChar char="–"/>
              <a:defRPr sz="2000">
                <a:solidFill>
                  <a:schemeClr val="tx2"/>
                </a:solidFill>
                <a:latin typeface="華康海報體W9(P)" pitchFamily="82" charset="-120"/>
                <a:ea typeface="華康海報體W9(P)" pitchFamily="82" charset="-120"/>
              </a:defRPr>
            </a:lvl4pPr>
            <a:lvl5pPr marL="2057400" indent="-228600">
              <a:spcBef>
                <a:spcPct val="20000"/>
              </a:spcBef>
              <a:buClr>
                <a:schemeClr val="tx2"/>
              </a:buClr>
              <a:buChar char="»"/>
              <a:defRPr sz="2000">
                <a:solidFill>
                  <a:schemeClr val="tx2"/>
                </a:solidFill>
                <a:latin typeface="華康海報體W9(P)" pitchFamily="82" charset="-120"/>
                <a:ea typeface="華康海報體W9(P)" pitchFamily="82" charset="-120"/>
              </a:defRPr>
            </a:lvl5pPr>
            <a:lvl6pPr marL="25146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6pPr>
            <a:lvl7pPr marL="29718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7pPr>
            <a:lvl8pPr marL="34290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8pPr>
            <a:lvl9pPr marL="3886200" indent="-228600" eaLnBrk="0" fontAlgn="base" hangingPunct="0">
              <a:spcBef>
                <a:spcPct val="20000"/>
              </a:spcBef>
              <a:spcAft>
                <a:spcPct val="0"/>
              </a:spcAft>
              <a:buClr>
                <a:schemeClr val="tx2"/>
              </a:buClr>
              <a:buChar char="»"/>
              <a:defRPr sz="2000">
                <a:solidFill>
                  <a:schemeClr val="tx2"/>
                </a:solidFill>
                <a:latin typeface="華康海報體W9(P)" pitchFamily="82" charset="-120"/>
                <a:ea typeface="華康海報體W9(P)" pitchFamily="82" charset="-120"/>
              </a:defRPr>
            </a:lvl9pPr>
          </a:lstStyle>
          <a:p>
            <a:pPr eaLnBrk="1" hangingPunct="1">
              <a:spcBef>
                <a:spcPct val="0"/>
              </a:spcBef>
              <a:buClrTx/>
              <a:buFontTx/>
              <a:buNone/>
            </a:pPr>
            <a:endParaRPr lang="en-GB" altLang="en-US" sz="1800">
              <a:solidFill>
                <a:schemeClr val="tx1"/>
              </a:solidFill>
              <a:latin typeface="Palatino Linotype" panose="02040502050505030304" pitchFamily="18" charset="0"/>
            </a:endParaRPr>
          </a:p>
        </p:txBody>
      </p:sp>
      <p:pic>
        <p:nvPicPr>
          <p:cNvPr id="2" name="圖片 1">
            <a:extLst>
              <a:ext uri="{FF2B5EF4-FFF2-40B4-BE49-F238E27FC236}">
                <a16:creationId xmlns:a16="http://schemas.microsoft.com/office/drawing/2014/main" id="{4CEEE54F-7FE4-4EF9-FE83-B5157C748E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247" y="370385"/>
            <a:ext cx="11073424" cy="1543084"/>
          </a:xfrm>
          <a:prstGeom prst="rect">
            <a:avLst/>
          </a:prstGeom>
          <a:ln>
            <a:noFill/>
          </a:ln>
          <a:effectLst>
            <a:outerShdw blurRad="292100" dist="139700" dir="2700000" algn="tl" rotWithShape="0">
              <a:srgbClr val="333333">
                <a:alpha val="65000"/>
              </a:srgbClr>
            </a:outerShdw>
          </a:effectLst>
        </p:spPr>
      </p:pic>
      <p:sp>
        <p:nvSpPr>
          <p:cNvPr id="4" name="文字方塊 3">
            <a:extLst>
              <a:ext uri="{FF2B5EF4-FFF2-40B4-BE49-F238E27FC236}">
                <a16:creationId xmlns:a16="http://schemas.microsoft.com/office/drawing/2014/main" id="{A6471DCC-9F8A-B7B3-5705-4F4C28E888CE}"/>
              </a:ext>
            </a:extLst>
          </p:cNvPr>
          <p:cNvSpPr txBox="1"/>
          <p:nvPr/>
        </p:nvSpPr>
        <p:spPr>
          <a:xfrm>
            <a:off x="6917657" y="968965"/>
            <a:ext cx="4198110" cy="461665"/>
          </a:xfrm>
          <a:prstGeom prst="rect">
            <a:avLst/>
          </a:prstGeom>
          <a:noFill/>
        </p:spPr>
        <p:txBody>
          <a:bodyPr wrap="square" rtlCol="0">
            <a:spAutoFit/>
          </a:bodyPr>
          <a:lstStyle/>
          <a:p>
            <a:r>
              <a:rPr lang="en-US" altLang="zh-HK" sz="2400" b="1" dirty="0">
                <a:latin typeface="+mj-ea"/>
                <a:ea typeface="+mj-ea"/>
              </a:rPr>
              <a:t>1931</a:t>
            </a:r>
            <a:r>
              <a:rPr lang="zh-TW" altLang="en-US" sz="2400" b="1" dirty="0">
                <a:latin typeface="+mj-ea"/>
                <a:ea typeface="+mj-ea"/>
              </a:rPr>
              <a:t>年以後較重大事件舉隅</a:t>
            </a:r>
            <a:endParaRPr lang="zh-HK" altLang="en-US" sz="2400" b="1" dirty="0">
              <a:latin typeface="+mj-ea"/>
              <a:ea typeface="+mj-ea"/>
            </a:endParaRPr>
          </a:p>
        </p:txBody>
      </p:sp>
      <p:sp>
        <p:nvSpPr>
          <p:cNvPr id="3" name="矩形 2">
            <a:extLst>
              <a:ext uri="{FF2B5EF4-FFF2-40B4-BE49-F238E27FC236}">
                <a16:creationId xmlns:a16="http://schemas.microsoft.com/office/drawing/2014/main" id="{033F88DD-97C8-4664-9204-136D96F912CA}"/>
              </a:ext>
            </a:extLst>
          </p:cNvPr>
          <p:cNvSpPr/>
          <p:nvPr/>
        </p:nvSpPr>
        <p:spPr>
          <a:xfrm>
            <a:off x="952247" y="5227315"/>
            <a:ext cx="7497494" cy="1323439"/>
          </a:xfrm>
          <a:prstGeom prst="rect">
            <a:avLst/>
          </a:prstGeom>
          <a:blipFill>
            <a:blip r:embed="rId6"/>
            <a:tile tx="0" ty="0" sx="100000" sy="100000" flip="none" algn="tl"/>
          </a:blipFill>
        </p:spPr>
        <p:txBody>
          <a:bodyPr wrap="square">
            <a:spAutoFit/>
          </a:bodyPr>
          <a:lstStyle/>
          <a:p>
            <a:r>
              <a:rPr lang="zh-TW" altLang="en-US" sz="2000" b="1" dirty="0">
                <a:latin typeface="+mj-ea"/>
                <a:ea typeface="+mj-ea"/>
              </a:rPr>
              <a:t>九一八事變揭開二十世紀日本侵華的序幕。自</a:t>
            </a:r>
            <a:r>
              <a:rPr lang="en-US" altLang="zh-TW" sz="2000" b="1" dirty="0">
                <a:solidFill>
                  <a:srgbClr val="FF0000"/>
                </a:solidFill>
                <a:latin typeface="+mj-ea"/>
                <a:ea typeface="+mj-ea"/>
              </a:rPr>
              <a:t>1931</a:t>
            </a:r>
            <a:r>
              <a:rPr lang="zh-TW" altLang="en-US" sz="2000" b="1" dirty="0">
                <a:latin typeface="+mj-ea"/>
                <a:ea typeface="+mj-ea"/>
              </a:rPr>
              <a:t>年九一八事變爆發起，至</a:t>
            </a:r>
            <a:r>
              <a:rPr lang="en-US" altLang="zh-TW" sz="2000" b="1" dirty="0">
                <a:latin typeface="+mj-ea"/>
                <a:ea typeface="+mj-ea"/>
              </a:rPr>
              <a:t>1937</a:t>
            </a:r>
            <a:r>
              <a:rPr lang="zh-TW" altLang="en-US" sz="2000" b="1" dirty="0">
                <a:latin typeface="+mj-ea"/>
                <a:ea typeface="+mj-ea"/>
              </a:rPr>
              <a:t>年中國人民團結抗日，八年全面抗戰展開，至</a:t>
            </a:r>
            <a:r>
              <a:rPr lang="en-US" altLang="zh-TW" sz="2000" b="1" dirty="0">
                <a:solidFill>
                  <a:srgbClr val="0070C0"/>
                </a:solidFill>
                <a:latin typeface="+mj-ea"/>
                <a:ea typeface="+mj-ea"/>
              </a:rPr>
              <a:t>1945</a:t>
            </a:r>
            <a:r>
              <a:rPr lang="zh-TW" altLang="en-US" sz="2000" b="1" dirty="0">
                <a:latin typeface="+mj-ea"/>
                <a:ea typeface="+mj-ea"/>
              </a:rPr>
              <a:t>年取得勝利，日本宣告投降，中國經歷</a:t>
            </a:r>
            <a:r>
              <a:rPr lang="zh-TW" altLang="en-US" sz="2000" b="1" u="sng" dirty="0">
                <a:latin typeface="+mj-ea"/>
                <a:ea typeface="+mj-ea"/>
              </a:rPr>
              <a:t>長達</a:t>
            </a:r>
            <a:r>
              <a:rPr lang="en-US" altLang="zh-TW" sz="2000" b="1" u="sng" dirty="0">
                <a:latin typeface="+mj-ea"/>
                <a:ea typeface="+mj-ea"/>
              </a:rPr>
              <a:t>14</a:t>
            </a:r>
            <a:r>
              <a:rPr lang="zh-TW" altLang="en-US" sz="2000" b="1" u="sng" dirty="0">
                <a:latin typeface="+mj-ea"/>
                <a:ea typeface="+mj-ea"/>
              </a:rPr>
              <a:t>年</a:t>
            </a:r>
            <a:r>
              <a:rPr lang="zh-TW" altLang="en-US" sz="2000" b="1" dirty="0">
                <a:latin typeface="+mj-ea"/>
                <a:ea typeface="+mj-ea"/>
              </a:rPr>
              <a:t>艱苦磨難的戰爭歲月。</a:t>
            </a:r>
            <a:endParaRPr lang="en-US" altLang="zh-TW" sz="2000" b="1" dirty="0">
              <a:latin typeface="+mj-ea"/>
              <a:ea typeface="+mj-ea"/>
            </a:endParaRPr>
          </a:p>
        </p:txBody>
      </p:sp>
      <p:sp>
        <p:nvSpPr>
          <p:cNvPr id="6" name="摺角紙張 20">
            <a:extLst>
              <a:ext uri="{FF2B5EF4-FFF2-40B4-BE49-F238E27FC236}">
                <a16:creationId xmlns:a16="http://schemas.microsoft.com/office/drawing/2014/main" id="{AAE39053-A8C2-CD92-ABB9-523FB1D0BC14}"/>
              </a:ext>
            </a:extLst>
          </p:cNvPr>
          <p:cNvSpPr/>
          <p:nvPr/>
        </p:nvSpPr>
        <p:spPr>
          <a:xfrm>
            <a:off x="8582939" y="3887583"/>
            <a:ext cx="3407637" cy="2247003"/>
          </a:xfrm>
          <a:prstGeom prst="foldedCorner">
            <a:avLst>
              <a:gd name="adj" fmla="val 30667"/>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tLang="zh-TW" sz="3200" dirty="0">
              <a:latin typeface="+mj-ea"/>
              <a:ea typeface="+mj-ea"/>
            </a:endParaRPr>
          </a:p>
          <a:p>
            <a:pPr algn="ctr"/>
            <a:r>
              <a:rPr lang="zh-TW" altLang="en-US" sz="3200" dirty="0">
                <a:latin typeface="+mj-ea"/>
                <a:ea typeface="+mj-ea"/>
              </a:rPr>
              <a:t>撞</a:t>
            </a:r>
            <a:r>
              <a:rPr lang="zh-TW" altLang="en-US" sz="3200" dirty="0" smtClean="0">
                <a:latin typeface="+mj-ea"/>
                <a:ea typeface="+mj-ea"/>
              </a:rPr>
              <a:t>鐘</a:t>
            </a:r>
            <a:r>
              <a:rPr lang="en-US" altLang="zh-TW" sz="3200" dirty="0">
                <a:latin typeface="+mj-ea"/>
                <a:ea typeface="+mj-ea"/>
              </a:rPr>
              <a:t>14</a:t>
            </a:r>
            <a:r>
              <a:rPr lang="zh-TW" altLang="en-US" sz="3200" dirty="0">
                <a:latin typeface="+mj-ea"/>
                <a:ea typeface="+mj-ea"/>
              </a:rPr>
              <a:t>下</a:t>
            </a:r>
            <a:endParaRPr lang="en-US" altLang="zh-TW" sz="3200" dirty="0">
              <a:latin typeface="+mj-ea"/>
              <a:ea typeface="+mj-ea"/>
            </a:endParaRPr>
          </a:p>
          <a:p>
            <a:pPr algn="ctr"/>
            <a:r>
              <a:rPr lang="zh-TW" altLang="en-US" sz="3200" b="1" dirty="0">
                <a:solidFill>
                  <a:srgbClr val="FF0000"/>
                </a:solidFill>
                <a:latin typeface="+mj-ea"/>
                <a:ea typeface="+mj-ea"/>
              </a:rPr>
              <a:t>寓意著中華民族</a:t>
            </a:r>
            <a:r>
              <a:rPr lang="en-US" altLang="zh-TW" sz="3200" b="1" dirty="0">
                <a:solidFill>
                  <a:srgbClr val="FF0000"/>
                </a:solidFill>
                <a:latin typeface="+mj-ea"/>
                <a:ea typeface="+mj-ea"/>
              </a:rPr>
              <a:t>14</a:t>
            </a:r>
            <a:r>
              <a:rPr lang="zh-TW" altLang="en-US" sz="3200" b="1" dirty="0">
                <a:solidFill>
                  <a:srgbClr val="FF0000"/>
                </a:solidFill>
                <a:latin typeface="+mj-ea"/>
                <a:ea typeface="+mj-ea"/>
              </a:rPr>
              <a:t>年奮勇抗日的艱辛歷程</a:t>
            </a:r>
          </a:p>
        </p:txBody>
      </p:sp>
    </p:spTree>
    <p:extLst>
      <p:ext uri="{BB962C8B-B14F-4D97-AF65-F5344CB8AC3E}">
        <p14:creationId xmlns:p14="http://schemas.microsoft.com/office/powerpoint/2010/main" val="1547411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895349" y="732117"/>
            <a:ext cx="10387417" cy="1944667"/>
          </a:xfrm>
        </p:spPr>
        <p:txBody>
          <a:bodyPr>
            <a:normAutofit fontScale="90000"/>
          </a:bodyPr>
          <a:lstStyle/>
          <a:p>
            <a:pPr algn="l"/>
            <a:r>
              <a:rPr lang="en-US" altLang="zh-TW" sz="3600" dirty="0">
                <a:latin typeface="Times New Roman" panose="02020603050405020304" pitchFamily="18" charset="0"/>
                <a:cs typeface="Times New Roman" panose="02020603050405020304" pitchFamily="18" charset="0"/>
              </a:rPr>
              <a:t/>
            </a:r>
            <a:br>
              <a:rPr lang="en-US" altLang="zh-TW" sz="3600" dirty="0">
                <a:latin typeface="Times New Roman" panose="02020603050405020304" pitchFamily="18" charset="0"/>
                <a:cs typeface="Times New Roman" panose="02020603050405020304" pitchFamily="18" charset="0"/>
              </a:rPr>
            </a:br>
            <a:r>
              <a:rPr lang="en-US" altLang="zh-TW" sz="2800" dirty="0">
                <a:latin typeface="Times New Roman" panose="02020603050405020304" pitchFamily="18" charset="0"/>
                <a:cs typeface="Times New Roman" panose="02020603050405020304" pitchFamily="18" charset="0"/>
              </a:rPr>
              <a:t/>
            </a:r>
            <a:br>
              <a:rPr lang="en-US" altLang="zh-TW" sz="2800" dirty="0">
                <a:latin typeface="Times New Roman" panose="02020603050405020304" pitchFamily="18" charset="0"/>
                <a:cs typeface="Times New Roman" panose="02020603050405020304" pitchFamily="18" charset="0"/>
              </a:rPr>
            </a:br>
            <a:r>
              <a:rPr lang="zh-TW" altLang="en-US" sz="3100" b="1" dirty="0">
                <a:latin typeface="Times New Roman" panose="02020603050405020304" pitchFamily="18" charset="0"/>
                <a:cs typeface="Times New Roman" panose="02020603050405020304" pitchFamily="18" charset="0"/>
              </a:rPr>
              <a:t>九一八事變距今已經九十多年，中國人一直銘記這段歷史</a:t>
            </a:r>
            <a:r>
              <a:rPr lang="zh-TW" altLang="en-US" sz="3100" b="1" dirty="0" smtClean="0">
                <a:latin typeface="Times New Roman" panose="02020603050405020304" pitchFamily="18" charset="0"/>
                <a:cs typeface="Times New Roman" panose="02020603050405020304" pitchFamily="18" charset="0"/>
              </a:rPr>
              <a:t>，民眾</a:t>
            </a:r>
            <a:r>
              <a:rPr lang="zh-TW" altLang="en-US" sz="3100" b="1" dirty="0">
                <a:latin typeface="Times New Roman" panose="02020603050405020304" pitchFamily="18" charset="0"/>
                <a:cs typeface="Times New Roman" panose="02020603050405020304" pitchFamily="18" charset="0"/>
              </a:rPr>
              <a:t>堅持於每年舉行悼念活動，你認為有甚麼正面作用和意義呢？</a:t>
            </a:r>
            <a:r>
              <a:rPr lang="en-US" altLang="zh-TW" sz="3100" b="1" dirty="0">
                <a:latin typeface="Times New Roman" panose="02020603050405020304" pitchFamily="18" charset="0"/>
                <a:cs typeface="Times New Roman" panose="02020603050405020304" pitchFamily="18" charset="0"/>
              </a:rPr>
              <a:t/>
            </a:r>
            <a:br>
              <a:rPr lang="en-US" altLang="zh-TW" sz="3100" b="1" dirty="0">
                <a:latin typeface="Times New Roman" panose="02020603050405020304" pitchFamily="18" charset="0"/>
                <a:cs typeface="Times New Roman" panose="02020603050405020304" pitchFamily="18" charset="0"/>
              </a:rPr>
            </a:br>
            <a:endParaRPr lang="zh-TW" altLang="en-US" sz="3100" b="1"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7" name="文字方塊 6"/>
          <p:cNvSpPr txBox="1"/>
          <p:nvPr/>
        </p:nvSpPr>
        <p:spPr>
          <a:xfrm>
            <a:off x="909234" y="620770"/>
            <a:ext cx="7884452" cy="707886"/>
          </a:xfrm>
          <a:prstGeom prst="rect">
            <a:avLst/>
          </a:prstGeom>
          <a:noFill/>
        </p:spPr>
        <p:txBody>
          <a:bodyPr wrap="square" rtlCol="0">
            <a:spAutoFit/>
          </a:bodyPr>
          <a:lstStyle/>
          <a:p>
            <a:r>
              <a:rPr lang="zh-TW" altLang="en-US" sz="4000" b="1" dirty="0">
                <a:latin typeface="+mj-ea"/>
                <a:ea typeface="+mj-ea"/>
              </a:rPr>
              <a:t>思考站</a:t>
            </a:r>
            <a:endParaRPr lang="en-US" altLang="zh-TW" sz="4000" b="1" dirty="0">
              <a:latin typeface="+mj-ea"/>
              <a:ea typeface="+mj-ea"/>
            </a:endParaRPr>
          </a:p>
        </p:txBody>
      </p:sp>
      <p:pic>
        <p:nvPicPr>
          <p:cNvPr id="2054" name="Picture 6" descr="手绘人物中高学生开学社团开会小组讨论公告PSD源文件设计素材-shejips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903" y="2852507"/>
            <a:ext cx="4428777" cy="31296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圓角矩形圖說文字 13"/>
          <p:cNvSpPr/>
          <p:nvPr/>
        </p:nvSpPr>
        <p:spPr>
          <a:xfrm>
            <a:off x="8254402" y="4052273"/>
            <a:ext cx="3189425" cy="1229710"/>
          </a:xfrm>
          <a:prstGeom prst="wedgeRoundRectCallout">
            <a:avLst>
              <a:gd name="adj1" fmla="val -86267"/>
              <a:gd name="adj2" fmla="val -44680"/>
              <a:gd name="adj3" fmla="val 16667"/>
            </a:avLst>
          </a:prstGeom>
          <a:solidFill>
            <a:srgbClr val="F4F8FA"/>
          </a:solid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r>
              <a:rPr lang="zh-TW" altLang="en-US" sz="2000" b="1" dirty="0">
                <a:solidFill>
                  <a:srgbClr val="002060"/>
                </a:solidFill>
                <a:latin typeface="+mj-ea"/>
                <a:ea typeface="+mj-ea"/>
              </a:rPr>
              <a:t>讓我們緬懷抗日先烈，承傳愛國精神與民族感情！</a:t>
            </a:r>
            <a:endParaRPr lang="en-US" altLang="zh-TW" sz="2000" b="1" dirty="0">
              <a:solidFill>
                <a:srgbClr val="002060"/>
              </a:solidFill>
              <a:latin typeface="+mj-ea"/>
              <a:ea typeface="+mj-ea"/>
            </a:endParaRPr>
          </a:p>
        </p:txBody>
      </p:sp>
      <p:sp>
        <p:nvSpPr>
          <p:cNvPr id="18" name="圓角矩形圖說文字 17"/>
          <p:cNvSpPr/>
          <p:nvPr/>
        </p:nvSpPr>
        <p:spPr>
          <a:xfrm>
            <a:off x="748173" y="2757810"/>
            <a:ext cx="3339217" cy="1457897"/>
          </a:xfrm>
          <a:prstGeom prst="wedgeRoundRectCallout">
            <a:avLst>
              <a:gd name="adj1" fmla="val 63695"/>
              <a:gd name="adj2" fmla="val 35618"/>
              <a:gd name="adj3" fmla="val 16667"/>
            </a:avLst>
          </a:prstGeom>
          <a:solidFill>
            <a:srgbClr val="FDF9F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TW" altLang="en-US" sz="2000" b="1" dirty="0">
                <a:solidFill>
                  <a:schemeClr val="tx2"/>
                </a:solidFill>
                <a:latin typeface="+mj-ea"/>
                <a:ea typeface="+mj-ea"/>
              </a:rPr>
              <a:t>讓我們認識戰爭對國家主權及人民福祉帶來的禍害，更加體會國家安全的重要！</a:t>
            </a:r>
            <a:endParaRPr lang="en-US" altLang="zh-TW" sz="2000" b="1" dirty="0">
              <a:solidFill>
                <a:schemeClr val="tx2"/>
              </a:solidFill>
              <a:latin typeface="+mj-ea"/>
              <a:ea typeface="+mj-ea"/>
            </a:endParaRPr>
          </a:p>
        </p:txBody>
      </p:sp>
      <p:sp>
        <p:nvSpPr>
          <p:cNvPr id="17" name="圓角矩形圖說文字 16"/>
          <p:cNvSpPr/>
          <p:nvPr/>
        </p:nvSpPr>
        <p:spPr>
          <a:xfrm>
            <a:off x="5765370" y="2478316"/>
            <a:ext cx="5678457" cy="1008442"/>
          </a:xfrm>
          <a:prstGeom prst="wedgeRoundRectCallout">
            <a:avLst>
              <a:gd name="adj1" fmla="val -54244"/>
              <a:gd name="adj2" fmla="val 72187"/>
              <a:gd name="adj3" fmla="val 16667"/>
            </a:avLst>
          </a:prstGeom>
          <a:solidFill>
            <a:srgbClr val="F4F8F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sz="2000" b="1" dirty="0">
                <a:solidFill>
                  <a:srgbClr val="0070C0"/>
                </a:solidFill>
                <a:latin typeface="+mj-ea"/>
                <a:ea typeface="+mj-ea"/>
              </a:rPr>
              <a:t>讓我們能夠正確認識歷史，從前人守土衛國的英勇事跡，學習承擔精神、堅毅、責任感等價值觀</a:t>
            </a:r>
            <a:r>
              <a:rPr lang="zh-TW" altLang="en-US" sz="2000" dirty="0">
                <a:solidFill>
                  <a:srgbClr val="0070C0"/>
                </a:solidFill>
                <a:latin typeface="+mj-ea"/>
                <a:ea typeface="+mj-ea"/>
              </a:rPr>
              <a:t>！</a:t>
            </a:r>
            <a:endParaRPr lang="en-US" altLang="zh-TW" sz="2000" dirty="0">
              <a:solidFill>
                <a:srgbClr val="0070C0"/>
              </a:solidFill>
              <a:latin typeface="+mj-ea"/>
              <a:ea typeface="+mj-ea"/>
            </a:endParaRPr>
          </a:p>
        </p:txBody>
      </p:sp>
    </p:spTree>
    <p:extLst>
      <p:ext uri="{BB962C8B-B14F-4D97-AF65-F5344CB8AC3E}">
        <p14:creationId xmlns:p14="http://schemas.microsoft.com/office/powerpoint/2010/main" val="4057775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4D0ED3AB-4A43-8C9E-5F13-58FCB07F471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0214" t="11408" b="49127"/>
          <a:stretch/>
        </p:blipFill>
        <p:spPr>
          <a:xfrm>
            <a:off x="6222997" y="2743237"/>
            <a:ext cx="5289824" cy="3019887"/>
          </a:xfrm>
          <a:prstGeom prst="rect">
            <a:avLst/>
          </a:prstGeom>
        </p:spPr>
      </p:pic>
      <p:grpSp>
        <p:nvGrpSpPr>
          <p:cNvPr id="13" name="群組 12">
            <a:extLst>
              <a:ext uri="{FF2B5EF4-FFF2-40B4-BE49-F238E27FC236}">
                <a16:creationId xmlns:a16="http://schemas.microsoft.com/office/drawing/2014/main" id="{46FA0C7C-241E-66AF-24D9-8C704EEF5574}"/>
              </a:ext>
            </a:extLst>
          </p:cNvPr>
          <p:cNvGrpSpPr/>
          <p:nvPr/>
        </p:nvGrpSpPr>
        <p:grpSpPr>
          <a:xfrm>
            <a:off x="2739843" y="160093"/>
            <a:ext cx="7200753" cy="1389308"/>
            <a:chOff x="2739843" y="160093"/>
            <a:chExt cx="7200753" cy="1389308"/>
          </a:xfrm>
        </p:grpSpPr>
        <p:sp>
          <p:nvSpPr>
            <p:cNvPr id="3" name="書卷 (水平) 2"/>
            <p:cNvSpPr/>
            <p:nvPr/>
          </p:nvSpPr>
          <p:spPr>
            <a:xfrm>
              <a:off x="2739843" y="160093"/>
              <a:ext cx="7200753" cy="1389308"/>
            </a:xfrm>
            <a:prstGeom prst="horizontalScroll">
              <a:avLst/>
            </a:prstGeom>
            <a:ln w="76200">
              <a:prstDash val="solid"/>
            </a:ln>
          </p:spPr>
          <p:style>
            <a:lnRef idx="2">
              <a:schemeClr val="accent3"/>
            </a:lnRef>
            <a:fillRef idx="1">
              <a:schemeClr val="lt1"/>
            </a:fillRef>
            <a:effectRef idx="0">
              <a:schemeClr val="accent3"/>
            </a:effectRef>
            <a:fontRef idx="minor">
              <a:schemeClr val="dk1"/>
            </a:fontRef>
          </p:style>
          <p:txBody>
            <a:bodyPr rtlCol="0" anchor="ctr"/>
            <a:lstStyle/>
            <a:p>
              <a:pPr algn="ctr"/>
              <a:endParaRPr lang="zh-HK" altLang="en-US"/>
            </a:p>
          </p:txBody>
        </p:sp>
        <p:sp>
          <p:nvSpPr>
            <p:cNvPr id="12" name="文字方塊 11">
              <a:extLst>
                <a:ext uri="{FF2B5EF4-FFF2-40B4-BE49-F238E27FC236}">
                  <a16:creationId xmlns:a16="http://schemas.microsoft.com/office/drawing/2014/main" id="{30DFC790-271B-49E6-67D5-219B0728E386}"/>
                </a:ext>
              </a:extLst>
            </p:cNvPr>
            <p:cNvSpPr txBox="1"/>
            <p:nvPr/>
          </p:nvSpPr>
          <p:spPr>
            <a:xfrm>
              <a:off x="3157899" y="464383"/>
              <a:ext cx="6568966" cy="830997"/>
            </a:xfrm>
            <a:prstGeom prst="rect">
              <a:avLst/>
            </a:prstGeom>
            <a:noFill/>
          </p:spPr>
          <p:txBody>
            <a:bodyPr wrap="square" rtlCol="0">
              <a:spAutoFit/>
            </a:bodyPr>
            <a:lstStyle/>
            <a:p>
              <a:r>
                <a:rPr lang="zh-TW" altLang="en-US" sz="4800" dirty="0">
                  <a:latin typeface="標楷體" panose="03000509000000000000" pitchFamily="65" charset="-120"/>
                  <a:ea typeface="標楷體" panose="03000509000000000000" pitchFamily="65" charset="-120"/>
                </a:rPr>
                <a:t>以史為鑒 </a:t>
              </a:r>
              <a:r>
                <a:rPr lang="en-US" altLang="zh-TW" sz="4800" dirty="0">
                  <a:latin typeface="標楷體" panose="03000509000000000000" pitchFamily="65" charset="-120"/>
                  <a:ea typeface="標楷體" panose="03000509000000000000" pitchFamily="65" charset="-120"/>
                </a:rPr>
                <a:t>• </a:t>
              </a:r>
              <a:r>
                <a:rPr lang="zh-TW" altLang="en-US" sz="4800" dirty="0">
                  <a:latin typeface="標楷體" panose="03000509000000000000" pitchFamily="65" charset="-120"/>
                  <a:ea typeface="標楷體" panose="03000509000000000000" pitchFamily="65" charset="-120"/>
                </a:rPr>
                <a:t>珍愛和平</a:t>
              </a:r>
              <a:endParaRPr lang="zh-HK" altLang="en-US" sz="4800" dirty="0">
                <a:latin typeface="標楷體" panose="03000509000000000000" pitchFamily="65" charset="-120"/>
                <a:ea typeface="標楷體" panose="03000509000000000000" pitchFamily="65" charset="-120"/>
              </a:endParaRPr>
            </a:p>
          </p:txBody>
        </p:sp>
      </p:grpSp>
      <p:sp>
        <p:nvSpPr>
          <p:cNvPr id="6" name="文字方塊 5"/>
          <p:cNvSpPr txBox="1"/>
          <p:nvPr/>
        </p:nvSpPr>
        <p:spPr>
          <a:xfrm>
            <a:off x="3390721" y="1777999"/>
            <a:ext cx="6103323" cy="1569660"/>
          </a:xfrm>
          <a:prstGeom prst="rect">
            <a:avLst/>
          </a:prstGeom>
          <a:solidFill>
            <a:schemeClr val="accent1">
              <a:lumMod val="20000"/>
              <a:lumOff val="80000"/>
            </a:schemeClr>
          </a:solidFill>
        </p:spPr>
        <p:txBody>
          <a:bodyPr wrap="square" rtlCol="0">
            <a:spAutoFit/>
          </a:bodyPr>
          <a:lstStyle/>
          <a:p>
            <a:r>
              <a:rPr lang="zh-TW" altLang="en-US" sz="4800" b="1" dirty="0">
                <a:latin typeface="微軟正黑體" panose="020B0604030504040204" pitchFamily="34" charset="-120"/>
                <a:ea typeface="微軟正黑體" panose="020B0604030504040204" pitchFamily="34" charset="-120"/>
              </a:rPr>
              <a:t>前事不忘，奮力承傳</a:t>
            </a:r>
            <a:endParaRPr lang="en-US" altLang="zh-TW" sz="4800" b="1" dirty="0">
              <a:latin typeface="微軟正黑體" panose="020B0604030504040204" pitchFamily="34" charset="-120"/>
              <a:ea typeface="微軟正黑體" panose="020B0604030504040204" pitchFamily="34" charset="-120"/>
            </a:endParaRPr>
          </a:p>
          <a:p>
            <a:r>
              <a:rPr lang="zh-TW" altLang="en-US" sz="4800" b="1" dirty="0">
                <a:latin typeface="微軟正黑體" panose="020B0604030504040204" pitchFamily="34" charset="-120"/>
                <a:ea typeface="微軟正黑體" panose="020B0604030504040204" pitchFamily="34" charset="-120"/>
              </a:rPr>
              <a:t>珍愛和平，共建未來</a:t>
            </a:r>
            <a:endParaRPr lang="zh-HK" altLang="en-US" sz="4800" b="1" dirty="0">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6B1638F9-C31B-D1FC-1394-E4F0C3D6AF29}"/>
              </a:ext>
            </a:extLst>
          </p:cNvPr>
          <p:cNvPicPr>
            <a:picLocks noChangeAspect="1"/>
          </p:cNvPicPr>
          <p:nvPr/>
        </p:nvPicPr>
        <p:blipFill>
          <a:blip r:embed="rId5"/>
          <a:stretch>
            <a:fillRect/>
          </a:stretch>
        </p:blipFill>
        <p:spPr>
          <a:xfrm>
            <a:off x="1199084" y="3022637"/>
            <a:ext cx="3081518" cy="3019887"/>
          </a:xfrm>
          <a:prstGeom prst="rect">
            <a:avLst/>
          </a:prstGeom>
        </p:spPr>
      </p:pic>
    </p:spTree>
    <p:extLst>
      <p:ext uri="{BB962C8B-B14F-4D97-AF65-F5344CB8AC3E}">
        <p14:creationId xmlns:p14="http://schemas.microsoft.com/office/powerpoint/2010/main" val="3240440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219204" y="548691"/>
            <a:ext cx="9601196" cy="1303867"/>
          </a:xfrm>
        </p:spPr>
        <p:txBody>
          <a:bodyPr>
            <a:normAutofit/>
          </a:bodyPr>
          <a:lstStyle/>
          <a:p>
            <a:r>
              <a:rPr lang="zh-TW" altLang="en-US" sz="4000" b="1" dirty="0"/>
              <a:t>延伸閱讀參考舉隅</a:t>
            </a:r>
          </a:p>
        </p:txBody>
      </p:sp>
      <p:sp>
        <p:nvSpPr>
          <p:cNvPr id="8" name="內容版面配置區 7"/>
          <p:cNvSpPr>
            <a:spLocks noGrp="1"/>
          </p:cNvSpPr>
          <p:nvPr>
            <p:ph idx="1"/>
          </p:nvPr>
        </p:nvSpPr>
        <p:spPr>
          <a:xfrm>
            <a:off x="1000932" y="1522486"/>
            <a:ext cx="9601200" cy="4775199"/>
          </a:xfrm>
        </p:spPr>
        <p:txBody>
          <a:bodyPr>
            <a:normAutofit/>
          </a:bodyPr>
          <a:lstStyle/>
          <a:p>
            <a:pPr marL="0" indent="0">
              <a:buNone/>
            </a:pPr>
            <a:r>
              <a:rPr lang="zh-TW" altLang="en-US" sz="2400" b="1" dirty="0">
                <a:latin typeface="+mj-ea"/>
                <a:ea typeface="+mj-ea"/>
                <a:cs typeface="Times New Roman" panose="02020603050405020304" pitchFamily="18" charset="0"/>
              </a:rPr>
              <a:t>教育局課程發展處</a:t>
            </a:r>
            <a:endParaRPr lang="en-US" altLang="zh-TW" sz="2400" b="1" dirty="0">
              <a:latin typeface="+mj-ea"/>
              <a:ea typeface="+mj-ea"/>
              <a:cs typeface="Times New Roman" panose="02020603050405020304" pitchFamily="18" charset="0"/>
            </a:endParaRPr>
          </a:p>
          <a:p>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抗戰勝利七十周年圖片集</a:t>
            </a:r>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徐宗懋藏品選</a:t>
            </a:r>
            <a:r>
              <a:rPr lang="en-US" altLang="zh-TW" sz="2400" b="1" dirty="0">
                <a:latin typeface="+mj-ea"/>
                <a:ea typeface="+mj-ea"/>
                <a:cs typeface="Times New Roman" panose="02020603050405020304" pitchFamily="18" charset="0"/>
              </a:rPr>
              <a:t>》</a:t>
            </a:r>
          </a:p>
          <a:p>
            <a:pPr marL="0" indent="0">
              <a:buNone/>
            </a:pPr>
            <a:r>
              <a:rPr lang="en-US" altLang="zh-TW" b="1" dirty="0">
                <a:latin typeface="+mj-ea"/>
                <a:ea typeface="+mj-ea"/>
                <a:cs typeface="Times New Roman" panose="02020603050405020304" pitchFamily="18" charset="0"/>
              </a:rPr>
              <a:t>https://www.edb.gov.hk/tc/curriculum-development/kla/pshe/references-and-resources/chinese-history/70th_victory_album.html</a:t>
            </a:r>
          </a:p>
          <a:p>
            <a:pPr marL="0" indent="0">
              <a:buNone/>
            </a:pPr>
            <a:endParaRPr lang="en-US" altLang="zh-TW" b="1" dirty="0">
              <a:latin typeface="+mj-ea"/>
              <a:ea typeface="+mj-ea"/>
              <a:cs typeface="Times New Roman" panose="02020603050405020304" pitchFamily="18" charset="0"/>
            </a:endParaRPr>
          </a:p>
          <a:p>
            <a:pPr>
              <a:lnSpc>
                <a:spcPct val="104000"/>
              </a:lnSpc>
            </a:pPr>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歷史影像中的近代中國</a:t>
            </a:r>
            <a:r>
              <a:rPr lang="en-US" altLang="zh-TW" sz="2400" b="1" dirty="0">
                <a:latin typeface="+mj-ea"/>
                <a:ea typeface="+mj-ea"/>
                <a:cs typeface="Times New Roman" panose="02020603050405020304" pitchFamily="18" charset="0"/>
              </a:rPr>
              <a:t>——</a:t>
            </a:r>
            <a:r>
              <a:rPr lang="zh-TW" altLang="en-US" sz="2400" b="1" dirty="0">
                <a:latin typeface="+mj-ea"/>
                <a:ea typeface="+mj-ea"/>
                <a:cs typeface="Times New Roman" panose="02020603050405020304" pitchFamily="18" charset="0"/>
              </a:rPr>
              <a:t>徐宗懋藏品選</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a:p>
            <a:pPr marL="0" indent="0">
              <a:buNone/>
            </a:pPr>
            <a:r>
              <a:rPr lang="en-US" altLang="zh-TW" b="1" dirty="0">
                <a:latin typeface="+mj-ea"/>
                <a:ea typeface="+mj-ea"/>
                <a:cs typeface="Times New Roman" panose="02020603050405020304" pitchFamily="18" charset="0"/>
              </a:rPr>
              <a:t>https://www.edb.gov.hk/tc/curriculum-development/kla/pshe/references-and-resources/history/historical_images_of_modern_china.html</a:t>
            </a:r>
          </a:p>
          <a:p>
            <a:pPr marL="0" indent="0">
              <a:buNone/>
            </a:pPr>
            <a:endParaRPr lang="zh-TW" altLang="en-US" dirty="0">
              <a:latin typeface="Times New Roman" panose="02020603050405020304" pitchFamily="18" charset="0"/>
              <a:cs typeface="Times New Roman" panose="02020603050405020304" pitchFamily="18" charset="0"/>
            </a:endParaRPr>
          </a:p>
        </p:txBody>
      </p:sp>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409" y="1983783"/>
            <a:ext cx="1523423" cy="15234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912" y="4061840"/>
            <a:ext cx="1634394" cy="16343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89265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95402" y="466876"/>
            <a:ext cx="9601196" cy="1303867"/>
          </a:xfrm>
        </p:spPr>
        <p:txBody>
          <a:bodyPr>
            <a:normAutofit/>
          </a:bodyPr>
          <a:lstStyle/>
          <a:p>
            <a:r>
              <a:rPr lang="zh-TW" altLang="en-US" sz="4000" b="1" dirty="0"/>
              <a:t>多媒體資源舉隅</a:t>
            </a:r>
          </a:p>
        </p:txBody>
      </p:sp>
      <p:sp>
        <p:nvSpPr>
          <p:cNvPr id="4" name="內容版面配置區 7"/>
          <p:cNvSpPr>
            <a:spLocks noGrp="1"/>
          </p:cNvSpPr>
          <p:nvPr>
            <p:ph idx="1"/>
          </p:nvPr>
        </p:nvSpPr>
        <p:spPr>
          <a:xfrm>
            <a:off x="1140419" y="1489553"/>
            <a:ext cx="9123546" cy="4775199"/>
          </a:xfrm>
        </p:spPr>
        <p:txBody>
          <a:bodyPr>
            <a:normAutofit lnSpcReduction="10000"/>
          </a:bodyPr>
          <a:lstStyle/>
          <a:p>
            <a:pPr marL="0" indent="0">
              <a:buNone/>
            </a:pPr>
            <a:r>
              <a:rPr lang="zh-TW" altLang="en-US" sz="2400" b="1" dirty="0">
                <a:latin typeface="+mj-ea"/>
                <a:ea typeface="+mj-ea"/>
                <a:cs typeface="Times New Roman" panose="02020603050405020304" pitchFamily="18" charset="0"/>
              </a:rPr>
              <a:t>教育局「薪火相傳」國民教育活動系列網上平台</a:t>
            </a:r>
            <a:endParaRPr lang="en-US" altLang="zh-TW" sz="2400" b="1" dirty="0">
              <a:latin typeface="+mj-ea"/>
              <a:ea typeface="+mj-ea"/>
              <a:cs typeface="Times New Roman" panose="02020603050405020304" pitchFamily="18" charset="0"/>
            </a:endParaRPr>
          </a:p>
          <a:p>
            <a:r>
              <a:rPr lang="zh-TW" altLang="en-US" sz="2400" b="1" dirty="0">
                <a:latin typeface="+mj-ea"/>
                <a:ea typeface="+mj-ea"/>
                <a:cs typeface="Times New Roman" panose="02020603050405020304" pitchFamily="18" charset="0"/>
              </a:rPr>
              <a:t>九一八歷史博物館視頻</a:t>
            </a:r>
            <a:endParaRPr lang="en-US" altLang="zh-TW" sz="2400" b="1" dirty="0">
              <a:latin typeface="+mj-ea"/>
              <a:ea typeface="+mj-ea"/>
              <a:cs typeface="Times New Roman" panose="02020603050405020304" pitchFamily="18" charset="0"/>
            </a:endParaRPr>
          </a:p>
          <a:p>
            <a:pPr marL="0" indent="0">
              <a:buNone/>
            </a:pPr>
            <a:r>
              <a:rPr lang="en-US" altLang="zh-TW" b="1" dirty="0">
                <a:latin typeface="+mj-ea"/>
                <a:ea typeface="+mj-ea"/>
                <a:cs typeface="Times New Roman" panose="02020603050405020304" pitchFamily="18" charset="0"/>
              </a:rPr>
              <a:t>https://www.passontorch.org.hk/zh-hant/resources/detail/751</a:t>
            </a:r>
          </a:p>
          <a:p>
            <a:pPr marL="0" indent="0">
              <a:buNone/>
            </a:pPr>
            <a:endParaRPr lang="en-US" altLang="zh-TW" b="1" dirty="0">
              <a:latin typeface="+mj-ea"/>
              <a:ea typeface="+mj-ea"/>
              <a:cs typeface="Times New Roman" panose="02020603050405020304" pitchFamily="18" charset="0"/>
            </a:endParaRPr>
          </a:p>
          <a:p>
            <a:pPr marL="0" indent="0">
              <a:buNone/>
            </a:pPr>
            <a:r>
              <a:rPr lang="zh-TW" altLang="en-US" sz="2400" b="1" dirty="0">
                <a:latin typeface="+mj-ea"/>
                <a:ea typeface="+mj-ea"/>
                <a:cs typeface="Times New Roman" panose="02020603050405020304" pitchFamily="18" charset="0"/>
              </a:rPr>
              <a:t>中國文化研究院</a:t>
            </a:r>
            <a:endParaRPr lang="en-US" altLang="zh-TW" sz="2400" b="1" dirty="0">
              <a:latin typeface="+mj-ea"/>
              <a:ea typeface="+mj-ea"/>
              <a:cs typeface="Times New Roman" panose="02020603050405020304" pitchFamily="18" charset="0"/>
            </a:endParaRPr>
          </a:p>
          <a:p>
            <a:r>
              <a:rPr lang="zh-TW" altLang="en-US" sz="2400" b="1" dirty="0">
                <a:latin typeface="+mj-ea"/>
                <a:ea typeface="+mj-ea"/>
                <a:cs typeface="Times New Roman" panose="02020603050405020304" pitchFamily="18" charset="0"/>
              </a:rPr>
              <a:t>「抗日戰爭與日佔香港」網上展覽館</a:t>
            </a:r>
          </a:p>
          <a:p>
            <a:pPr marL="0" indent="0">
              <a:buNone/>
            </a:pPr>
            <a:r>
              <a:rPr lang="en-US" altLang="zh-TW" b="1" dirty="0">
                <a:latin typeface="+mj-ea"/>
                <a:ea typeface="+mj-ea"/>
                <a:cs typeface="Times New Roman" panose="02020603050405020304" pitchFamily="18" charset="0"/>
              </a:rPr>
              <a:t>https://chiculture.org.hk/tc/node/3534?gclid=CjwKCAjw1JeJBhB9EiwAV612y3gjZiXeU4vuaRtlucet3KC4Z5nt7WaxZkKiyJzj7y6q060U9aqAjhoCe-cQAvD_BwE</a:t>
            </a:r>
            <a:r>
              <a:rPr lang="zh-TW" altLang="en-US" b="1" dirty="0"/>
              <a:t/>
            </a:r>
            <a:br>
              <a:rPr lang="zh-TW" altLang="en-US" b="1" dirty="0"/>
            </a:br>
            <a:endParaRPr lang="en-US" altLang="zh-TW" b="1" dirty="0"/>
          </a:p>
          <a:p>
            <a:pPr marL="0" indent="0">
              <a:buNone/>
            </a:pPr>
            <a:endParaRPr lang="en-US" altLang="zh-TW" dirty="0"/>
          </a:p>
          <a:p>
            <a:pPr marL="0" indent="0">
              <a:buNone/>
            </a:pPr>
            <a:endParaRPr lang="zh-TW" altLang="en-US" dirty="0">
              <a:latin typeface="Times New Roman" panose="02020603050405020304" pitchFamily="18" charset="0"/>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317" y="1843026"/>
            <a:ext cx="1448561" cy="14485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965" y="4345879"/>
            <a:ext cx="1395056" cy="139505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54387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53030" y="5288702"/>
            <a:ext cx="9579428" cy="1554272"/>
          </a:xfrm>
          <a:prstGeom prst="rect">
            <a:avLst/>
          </a:prstGeom>
        </p:spPr>
        <p:txBody>
          <a:bodyPr wrap="square">
            <a:spAutoFit/>
          </a:bodyPr>
          <a:lstStyle/>
          <a:p>
            <a:pPr algn="ct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每年</a:t>
            </a:r>
            <a:r>
              <a:rPr lang="en-US" altLang="zh-CN" sz="3100" b="1" dirty="0">
                <a:latin typeface="微軟正黑體" panose="020B0604030504040204" pitchFamily="34" charset="-120"/>
                <a:ea typeface="微軟正黑體" panose="020B0604030504040204" pitchFamily="34" charset="-120"/>
                <a:cs typeface="Times New Roman" panose="02020603050405020304" pitchFamily="18" charset="0"/>
              </a:rPr>
              <a:t>9</a:t>
            </a: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CN" sz="3100" b="1" dirty="0">
                <a:latin typeface="微軟正黑體" panose="020B0604030504040204" pitchFamily="34" charset="-120"/>
                <a:ea typeface="微軟正黑體" panose="020B0604030504040204" pitchFamily="34" charset="-120"/>
                <a:cs typeface="Times New Roman" panose="02020603050405020304" pitchFamily="18" charset="0"/>
              </a:rPr>
              <a:t>18</a:t>
            </a: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日，這裡都會舉辦紀念九一八事變的活動。</a:t>
            </a:r>
            <a:endParaRPr lang="en-US" altLang="zh-CN" sz="31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CN" altLang="en-US" sz="3100" b="1" dirty="0">
                <a:latin typeface="微軟正黑體" panose="020B0604030504040204" pitchFamily="34" charset="-120"/>
                <a:ea typeface="微軟正黑體" panose="020B0604030504040204" pitchFamily="34" charset="-120"/>
                <a:cs typeface="Times New Roman" panose="02020603050405020304" pitchFamily="18" charset="0"/>
              </a:rPr>
              <a:t>學生、軍人、社會各界人士列隊整齊，</a:t>
            </a:r>
            <a:r>
              <a:rPr lang="zh-TW" altLang="en-US" sz="3100" b="1" dirty="0">
                <a:latin typeface="微軟正黑體" panose="020B0604030504040204" pitchFamily="34" charset="-120"/>
                <a:ea typeface="微軟正黑體" panose="020B0604030504040204" pitchFamily="34" charset="-120"/>
                <a:cs typeface="Times New Roman" panose="02020603050405020304" pitchFamily="18" charset="0"/>
              </a:rPr>
              <a:t>莊嚴肅穆。 </a:t>
            </a:r>
            <a:r>
              <a:rPr lang="en-US" altLang="zh-CN" sz="3200" dirty="0">
                <a:latin typeface="Times New Roman" panose="02020603050405020304" pitchFamily="18" charset="0"/>
                <a:cs typeface="Times New Roman" panose="02020603050405020304" pitchFamily="18" charset="0"/>
              </a:rPr>
              <a:t>		</a:t>
            </a:r>
          </a:p>
        </p:txBody>
      </p:sp>
      <p:sp>
        <p:nvSpPr>
          <p:cNvPr id="3" name="矩形 2"/>
          <p:cNvSpPr/>
          <p:nvPr/>
        </p:nvSpPr>
        <p:spPr>
          <a:xfrm>
            <a:off x="3193143" y="6319754"/>
            <a:ext cx="8998857" cy="523220"/>
          </a:xfrm>
          <a:prstGeom prst="rect">
            <a:avLst/>
          </a:prstGeom>
        </p:spPr>
        <p:txBody>
          <a:bodyPr wrap="square">
            <a:spAutoFit/>
          </a:bodyPr>
          <a:lstStyle/>
          <a:p>
            <a:pPr algn="r"/>
            <a:r>
              <a:rPr lang="zh-TW" altLang="en-US" sz="1400" dirty="0">
                <a:latin typeface="+mn-ea"/>
                <a:cs typeface="Times New Roman" panose="02020603050405020304" pitchFamily="18" charset="0"/>
              </a:rPr>
              <a:t>圖片來源： </a:t>
            </a:r>
            <a:r>
              <a:rPr lang="en-US" altLang="zh-TW" sz="1400" dirty="0">
                <a:latin typeface="Times New Roman" panose="02020603050405020304" pitchFamily="18" charset="0"/>
                <a:cs typeface="Times New Roman" panose="02020603050405020304" pitchFamily="18" charset="0"/>
              </a:rPr>
              <a:t>http://pic.people.com.cn/BIG5/n1/2020/0918/c1016-31867016-2.html</a:t>
            </a:r>
          </a:p>
          <a:p>
            <a:pPr algn="r"/>
            <a:r>
              <a:rPr lang="en-US" altLang="zh-TW" sz="1400" dirty="0">
                <a:latin typeface="Times New Roman" panose="02020603050405020304" pitchFamily="18" charset="0"/>
                <a:cs typeface="Times New Roman" panose="02020603050405020304" pitchFamily="18" charset="0"/>
              </a:rPr>
              <a:t>https://photo.cctv.com/2020/09/18/PHOAWOfbrubuC8ewcEWHdGNU200918.shtml#rKJ4yvomb4SO200918_1</a:t>
            </a:r>
            <a:endParaRPr lang="zh-TW" altLang="en-US" sz="1400" dirty="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803962" y="3069345"/>
            <a:ext cx="3869637" cy="2360480"/>
          </a:xfrm>
          <a:prstGeom prst="rect">
            <a:avLst/>
          </a:prstGeom>
          <a:ln>
            <a:noFill/>
          </a:ln>
          <a:effectLst>
            <a:softEdge rad="112500"/>
          </a:effectLst>
        </p:spPr>
      </p:pic>
      <p:pic>
        <p:nvPicPr>
          <p:cNvPr id="2" name="圖片 1"/>
          <p:cNvPicPr>
            <a:picLocks noChangeAspect="1"/>
          </p:cNvPicPr>
          <p:nvPr/>
        </p:nvPicPr>
        <p:blipFill>
          <a:blip r:embed="rId3"/>
          <a:stretch>
            <a:fillRect/>
          </a:stretch>
        </p:blipFill>
        <p:spPr>
          <a:xfrm>
            <a:off x="4950411" y="576149"/>
            <a:ext cx="6711818" cy="4712553"/>
          </a:xfrm>
          <a:prstGeom prst="rect">
            <a:avLst/>
          </a:prstGeom>
          <a:ln>
            <a:noFill/>
          </a:ln>
          <a:effectLst>
            <a:softEdge rad="112500"/>
          </a:effectLst>
        </p:spPr>
      </p:pic>
      <p:pic>
        <p:nvPicPr>
          <p:cNvPr id="7" name="圖片 6"/>
          <p:cNvPicPr>
            <a:picLocks noChangeAspect="1"/>
          </p:cNvPicPr>
          <p:nvPr/>
        </p:nvPicPr>
        <p:blipFill>
          <a:blip r:embed="rId4"/>
          <a:stretch>
            <a:fillRect/>
          </a:stretch>
        </p:blipFill>
        <p:spPr>
          <a:xfrm>
            <a:off x="827313" y="567271"/>
            <a:ext cx="3798277" cy="2315466"/>
          </a:xfrm>
          <a:prstGeom prst="rect">
            <a:avLst/>
          </a:prstGeom>
          <a:ln>
            <a:noFill/>
          </a:ln>
          <a:effectLst>
            <a:softEdge rad="112500"/>
          </a:effectLst>
        </p:spPr>
      </p:pic>
    </p:spTree>
    <p:extLst>
      <p:ext uri="{BB962C8B-B14F-4D97-AF65-F5344CB8AC3E}">
        <p14:creationId xmlns:p14="http://schemas.microsoft.com/office/powerpoint/2010/main" val="226211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295402" y="466876"/>
            <a:ext cx="9601196" cy="1303867"/>
          </a:xfrm>
        </p:spPr>
        <p:txBody>
          <a:bodyPr>
            <a:normAutofit/>
          </a:bodyPr>
          <a:lstStyle/>
          <a:p>
            <a:r>
              <a:rPr lang="zh-TW" altLang="en-US" sz="4000" b="1" dirty="0"/>
              <a:t>教學資源舉隅</a:t>
            </a:r>
          </a:p>
        </p:txBody>
      </p:sp>
      <p:sp>
        <p:nvSpPr>
          <p:cNvPr id="8" name="內容版面配置區 7"/>
          <p:cNvSpPr>
            <a:spLocks noGrp="1"/>
          </p:cNvSpPr>
          <p:nvPr>
            <p:ph idx="1"/>
          </p:nvPr>
        </p:nvSpPr>
        <p:spPr>
          <a:xfrm>
            <a:off x="937646" y="1383285"/>
            <a:ext cx="9580237" cy="4775199"/>
          </a:xfrm>
        </p:spPr>
        <p:txBody>
          <a:bodyPr>
            <a:noAutofit/>
          </a:bodyPr>
          <a:lstStyle/>
          <a:p>
            <a:pPr marL="0" indent="0">
              <a:buNone/>
            </a:pPr>
            <a:r>
              <a:rPr lang="zh-TW" altLang="en-US" sz="2200" b="1" dirty="0">
                <a:latin typeface="+mj-ea"/>
                <a:ea typeface="+mj-ea"/>
                <a:cs typeface="Times New Roman" panose="02020603050405020304" pitchFamily="18" charset="0"/>
              </a:rPr>
              <a:t>教育局課程發展處</a:t>
            </a:r>
            <a:endParaRPr lang="en-US" altLang="zh-TW" sz="2200" b="1" dirty="0">
              <a:latin typeface="+mj-ea"/>
              <a:ea typeface="+mj-ea"/>
              <a:cs typeface="Times New Roman" panose="02020603050405020304" pitchFamily="18" charset="0"/>
            </a:endParaRPr>
          </a:p>
          <a:p>
            <a:r>
              <a:rPr lang="en-US" altLang="zh-TW" sz="2200" b="1" dirty="0">
                <a:latin typeface="+mj-ea"/>
                <a:ea typeface="+mj-ea"/>
                <a:cs typeface="Times New Roman" panose="02020603050405020304" pitchFamily="18" charset="0"/>
              </a:rPr>
              <a:t>《</a:t>
            </a:r>
            <a:r>
              <a:rPr lang="zh-TW" altLang="en-US" sz="2200" b="1" dirty="0">
                <a:latin typeface="+mj-ea"/>
                <a:ea typeface="+mj-ea"/>
                <a:cs typeface="Times New Roman" panose="02020603050405020304" pitchFamily="18" charset="0"/>
              </a:rPr>
              <a:t>中國歷史科：香港發展錄像專輯</a:t>
            </a:r>
            <a:r>
              <a:rPr lang="en-US" altLang="zh-TW" sz="2200" b="1" dirty="0">
                <a:latin typeface="+mj-ea"/>
                <a:ea typeface="+mj-ea"/>
                <a:cs typeface="Times New Roman" panose="02020603050405020304" pitchFamily="18" charset="0"/>
              </a:rPr>
              <a:t>》</a:t>
            </a:r>
            <a:r>
              <a:rPr lang="zh-TW" altLang="en-US" sz="2200" b="1" dirty="0">
                <a:latin typeface="+mj-ea"/>
                <a:ea typeface="+mj-ea"/>
                <a:cs typeface="Times New Roman" panose="02020603050405020304" pitchFamily="18" charset="0"/>
              </a:rPr>
              <a:t>第</a:t>
            </a:r>
            <a:r>
              <a:rPr lang="en-US" altLang="zh-TW" sz="2200" b="1" dirty="0">
                <a:latin typeface="+mj-ea"/>
                <a:ea typeface="+mj-ea"/>
                <a:cs typeface="Times New Roman" panose="02020603050405020304" pitchFamily="18" charset="0"/>
              </a:rPr>
              <a:t>5</a:t>
            </a:r>
            <a:r>
              <a:rPr lang="zh-TW" altLang="en-US" sz="2200" b="1" dirty="0">
                <a:latin typeface="+mj-ea"/>
                <a:ea typeface="+mj-ea"/>
                <a:cs typeface="Times New Roman" panose="02020603050405020304" pitchFamily="18" charset="0"/>
              </a:rPr>
              <a:t>輯 抗日戰爭與日治香港</a:t>
            </a:r>
            <a:endParaRPr lang="en-US" altLang="zh-TW" sz="2200" b="1" dirty="0">
              <a:latin typeface="+mj-ea"/>
              <a:ea typeface="+mj-ea"/>
              <a:cs typeface="Times New Roman" panose="02020603050405020304" pitchFamily="18" charset="0"/>
            </a:endParaRPr>
          </a:p>
          <a:p>
            <a:pPr marL="0" indent="0">
              <a:buNone/>
            </a:pPr>
            <a:r>
              <a:rPr lang="en-US" altLang="zh-TW" sz="2200" b="1" dirty="0">
                <a:latin typeface="+mj-ea"/>
                <a:ea typeface="+mj-ea"/>
                <a:cs typeface="Times New Roman" panose="02020603050405020304" pitchFamily="18" charset="0"/>
              </a:rPr>
              <a:t>https://www.edb.gov.hk/tc/curriculum-development/kla/pshe/references-and-resources/chinese-history/hk-development-video.html</a:t>
            </a:r>
          </a:p>
          <a:p>
            <a:pPr marL="0" indent="0">
              <a:buNone/>
            </a:pPr>
            <a:endParaRPr lang="en-US" altLang="zh-TW" sz="2200" b="1" dirty="0">
              <a:latin typeface="+mj-ea"/>
              <a:ea typeface="+mj-ea"/>
              <a:cs typeface="Times New Roman" panose="02020603050405020304" pitchFamily="18" charset="0"/>
            </a:endParaRPr>
          </a:p>
          <a:p>
            <a:r>
              <a:rPr lang="en-US" altLang="zh-TW" sz="2200" b="1" dirty="0">
                <a:latin typeface="+mj-ea"/>
                <a:ea typeface="+mj-ea"/>
              </a:rPr>
              <a:t>《</a:t>
            </a:r>
            <a:r>
              <a:rPr lang="zh-TW" altLang="en-US" sz="2200" b="1" dirty="0">
                <a:latin typeface="+mj-ea"/>
                <a:ea typeface="+mj-ea"/>
              </a:rPr>
              <a:t>高中中國歷史（中四至中六）課程支援教材 </a:t>
            </a:r>
            <a:r>
              <a:rPr lang="en-US" altLang="zh-TW" sz="2200" b="1" dirty="0">
                <a:latin typeface="+mj-ea"/>
                <a:ea typeface="+mj-ea"/>
              </a:rPr>
              <a:t>- </a:t>
            </a:r>
            <a:r>
              <a:rPr lang="zh-TW" altLang="en-US" sz="2200" b="1" dirty="0">
                <a:latin typeface="+mj-ea"/>
                <a:ea typeface="+mj-ea"/>
              </a:rPr>
              <a:t>探究式學習與歷史材料的運用</a:t>
            </a:r>
            <a:r>
              <a:rPr lang="en-US" altLang="zh-TW" sz="2200" b="1" dirty="0">
                <a:latin typeface="+mj-ea"/>
                <a:ea typeface="+mj-ea"/>
              </a:rPr>
              <a:t>》</a:t>
            </a:r>
            <a:r>
              <a:rPr lang="en-US" altLang="zh-TW" sz="2200" b="1" dirty="0">
                <a:latin typeface="+mj-ea"/>
                <a:ea typeface="+mj-ea"/>
                <a:cs typeface="Times New Roman" panose="02020603050405020304" pitchFamily="18" charset="0"/>
              </a:rPr>
              <a:t> </a:t>
            </a:r>
            <a:r>
              <a:rPr lang="zh-TW" altLang="en-US" sz="2200" b="1" dirty="0">
                <a:latin typeface="+mj-ea"/>
                <a:ea typeface="+mj-ea"/>
                <a:cs typeface="Times New Roman" panose="02020603050405020304" pitchFamily="18" charset="0"/>
              </a:rPr>
              <a:t>史料研習的方法</a:t>
            </a:r>
          </a:p>
          <a:p>
            <a:pPr marL="0" indent="0">
              <a:buNone/>
            </a:pPr>
            <a:r>
              <a:rPr lang="en-US" altLang="zh-TW" sz="2200" b="1" dirty="0">
                <a:latin typeface="+mj-ea"/>
                <a:ea typeface="+mj-ea"/>
                <a:cs typeface="Times New Roman" panose="02020603050405020304" pitchFamily="18" charset="0"/>
              </a:rPr>
              <a:t>https://www.edb.gov.hk/tc/curriculum-development/kla/pshe/references-and-resources/chinese-history/support-materials-enquiry-learning-and-use-of-sources.html</a:t>
            </a:r>
          </a:p>
          <a:p>
            <a:pPr marL="0" indent="0">
              <a:buNone/>
            </a:pPr>
            <a:endParaRPr lang="en-US" altLang="zh-TW" dirty="0">
              <a:latin typeface="+mj-ea"/>
              <a:ea typeface="+mj-ea"/>
              <a:cs typeface="Times New Roman" panose="02020603050405020304" pitchFamily="18" charset="0"/>
            </a:endParaRPr>
          </a:p>
          <a:p>
            <a:pPr marL="0" indent="0">
              <a:buNone/>
            </a:pPr>
            <a:r>
              <a:rPr lang="zh-TW" altLang="en-US" b="1" dirty="0">
                <a:solidFill>
                  <a:schemeClr val="bg1">
                    <a:lumMod val="50000"/>
                  </a:schemeClr>
                </a:solidFill>
                <a:latin typeface="+mj-ea"/>
                <a:ea typeface="+mj-ea"/>
              </a:rPr>
              <a:t>各位同工如有其他可供分享的學與教資源，歡迎與我們聯絡，謝謝！</a:t>
            </a:r>
            <a:endParaRPr lang="en-US" altLang="zh-TW" b="1" dirty="0">
              <a:solidFill>
                <a:schemeClr val="bg1">
                  <a:lumMod val="50000"/>
                </a:schemeClr>
              </a:solidFill>
              <a:latin typeface="+mj-ea"/>
              <a:ea typeface="+mj-ea"/>
              <a:cs typeface="Times New Roman" panose="02020603050405020304" pitchFamily="18" charset="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619" y="4260141"/>
            <a:ext cx="1302777" cy="1302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20219" y="1785008"/>
            <a:ext cx="1302778" cy="13027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1815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77483" y="5544400"/>
            <a:ext cx="6096000" cy="738664"/>
          </a:xfrm>
          <a:prstGeom prst="rect">
            <a:avLst/>
          </a:prstGeom>
        </p:spPr>
        <p:txBody>
          <a:bodyPr>
            <a:spAutoFit/>
          </a:bodyPr>
          <a:lstStyle/>
          <a:p>
            <a:r>
              <a:rPr lang="zh-TW" altLang="en-US" sz="1400" dirty="0">
                <a:latin typeface="+mn-ea"/>
                <a:cs typeface="Times New Roman" panose="02020603050405020304" pitchFamily="18" charset="0"/>
              </a:rPr>
              <a:t>圖片來源： </a:t>
            </a:r>
            <a:r>
              <a:rPr lang="en-US" altLang="zh-TW" sz="1400" dirty="0">
                <a:latin typeface="Times New Roman" panose="02020603050405020304" pitchFamily="18" charset="0"/>
                <a:cs typeface="Times New Roman" panose="02020603050405020304" pitchFamily="18" charset="0"/>
              </a:rPr>
              <a:t/>
            </a:r>
            <a:br>
              <a:rPr lang="en-US" altLang="zh-TW" sz="1400" dirty="0">
                <a:latin typeface="Times New Roman" panose="02020603050405020304" pitchFamily="18" charset="0"/>
                <a:cs typeface="Times New Roman" panose="02020603050405020304" pitchFamily="18" charset="0"/>
              </a:rPr>
            </a:br>
            <a:r>
              <a:rPr lang="zh-TW" altLang="en-US" sz="1400" dirty="0">
                <a:latin typeface="Times New Roman" panose="02020603050405020304" pitchFamily="18" charset="0"/>
                <a:cs typeface="Times New Roman" panose="02020603050405020304" pitchFamily="18" charset="0"/>
              </a:rPr>
              <a:t>http://www.chinanews.com/tp/hd2011/2011/09-18/66059.shtml</a:t>
            </a:r>
            <a:endParaRPr lang="en-US" altLang="zh-TW" sz="1400" dirty="0">
              <a:latin typeface="Times New Roman" panose="02020603050405020304" pitchFamily="18" charset="0"/>
              <a:cs typeface="Times New Roman" panose="02020603050405020304" pitchFamily="18" charset="0"/>
            </a:endParaRPr>
          </a:p>
          <a:p>
            <a:r>
              <a:rPr lang="en-US" altLang="zh-TW" sz="1400" dirty="0">
                <a:latin typeface="Times New Roman" panose="02020603050405020304" pitchFamily="18" charset="0"/>
                <a:cs typeface="Times New Roman" panose="02020603050405020304" pitchFamily="18" charset="0"/>
              </a:rPr>
              <a:t>http://www.chinanews.com/gn/2014/09-18/6606465.shtml</a:t>
            </a:r>
            <a:endParaRPr lang="zh-TW" altLang="en-US" sz="1400" dirty="0">
              <a:latin typeface="Times New Roman" panose="02020603050405020304" pitchFamily="18" charset="0"/>
              <a:cs typeface="Times New Roman" panose="02020603050405020304" pitchFamily="18" charset="0"/>
            </a:endParaRPr>
          </a:p>
        </p:txBody>
      </p:sp>
      <p:sp>
        <p:nvSpPr>
          <p:cNvPr id="13" name="矩形 12"/>
          <p:cNvSpPr/>
          <p:nvPr/>
        </p:nvSpPr>
        <p:spPr>
          <a:xfrm>
            <a:off x="515692" y="4467182"/>
            <a:ext cx="6326450" cy="1077218"/>
          </a:xfrm>
          <a:prstGeom prst="rect">
            <a:avLst/>
          </a:prstGeom>
        </p:spPr>
        <p:txBody>
          <a:bodyPr wrap="square">
            <a:spAutoFit/>
          </a:bodyPr>
          <a:lstStyle/>
          <a:p>
            <a:r>
              <a:rPr lang="zh-TW" altLang="en-US" sz="3100" dirty="0">
                <a:latin typeface="微軟正黑體" panose="020B0604030504040204" pitchFamily="34" charset="-120"/>
                <a:ea typeface="微軟正黑體" panose="020B0604030504040204" pitchFamily="34" charset="-120"/>
              </a:rPr>
              <a:t>民眾代表和官員舉行撞鐘鳴警儀式</a:t>
            </a:r>
            <a:r>
              <a:rPr lang="zh-TW" altLang="en-US" sz="3100" dirty="0" smtClean="0">
                <a:latin typeface="微軟正黑體" panose="020B0604030504040204" pitchFamily="34" charset="-120"/>
                <a:ea typeface="微軟正黑體" panose="020B0604030504040204" pitchFamily="34" charset="-120"/>
              </a:rPr>
              <a:t>，</a:t>
            </a:r>
            <a:r>
              <a:rPr lang="zh-TW" altLang="en-US" sz="3200" b="1" dirty="0">
                <a:solidFill>
                  <a:srgbClr val="002060"/>
                </a:solidFill>
                <a:latin typeface="微軟正黑體" panose="020B0604030504040204" pitchFamily="34" charset="-120"/>
                <a:ea typeface="微軟正黑體" panose="020B0604030504040204" pitchFamily="34" charset="-120"/>
              </a:rPr>
              <a:t>撞</a:t>
            </a:r>
            <a:r>
              <a:rPr lang="zh-TW" altLang="en-US" sz="3200" b="1" dirty="0" smtClean="0">
                <a:solidFill>
                  <a:srgbClr val="002060"/>
                </a:solidFill>
                <a:latin typeface="微軟正黑體" panose="020B0604030504040204" pitchFamily="34" charset="-120"/>
                <a:ea typeface="微軟正黑體" panose="020B0604030504040204" pitchFamily="34" charset="-120"/>
              </a:rPr>
              <a:t>鐘</a:t>
            </a:r>
            <a:r>
              <a:rPr lang="en-US" altLang="zh-TW" sz="3200" b="1" dirty="0">
                <a:solidFill>
                  <a:srgbClr val="002060"/>
                </a:solidFill>
                <a:latin typeface="微軟正黑體" panose="020B0604030504040204" pitchFamily="34" charset="-120"/>
                <a:ea typeface="微軟正黑體" panose="020B0604030504040204" pitchFamily="34" charset="-120"/>
              </a:rPr>
              <a:t>14</a:t>
            </a:r>
            <a:r>
              <a:rPr lang="zh-TW" altLang="en-US" sz="3200" b="1" dirty="0">
                <a:solidFill>
                  <a:srgbClr val="002060"/>
                </a:solidFill>
                <a:latin typeface="微軟正黑體" panose="020B0604030504040204" pitchFamily="34" charset="-120"/>
                <a:ea typeface="微軟正黑體" panose="020B0604030504040204" pitchFamily="34" charset="-120"/>
              </a:rPr>
              <a:t>下、</a:t>
            </a:r>
            <a:r>
              <a:rPr lang="zh-TW" altLang="en-US" sz="3100" b="1" dirty="0">
                <a:solidFill>
                  <a:srgbClr val="002060"/>
                </a:solidFill>
                <a:latin typeface="微軟正黑體" panose="020B0604030504040204" pitchFamily="34" charset="-120"/>
                <a:ea typeface="微軟正黑體" panose="020B0604030504040204" pitchFamily="34" charset="-120"/>
              </a:rPr>
              <a:t>鳴</a:t>
            </a:r>
            <a:r>
              <a:rPr lang="zh-TW" altLang="en-US" sz="3100" b="1" dirty="0">
                <a:solidFill>
                  <a:srgbClr val="002060"/>
                </a:solidFill>
                <a:latin typeface="微軟正黑體" panose="020B0604030504040204" pitchFamily="34" charset="-120"/>
              </a:rPr>
              <a:t>警</a:t>
            </a:r>
            <a:r>
              <a:rPr lang="en-US" altLang="zh-TW" sz="3100" b="1" dirty="0">
                <a:solidFill>
                  <a:srgbClr val="002060"/>
                </a:solidFill>
                <a:latin typeface="微軟正黑體" panose="020B0604030504040204" pitchFamily="34" charset="-120"/>
                <a:ea typeface="微軟正黑體" panose="020B0604030504040204" pitchFamily="34" charset="-120"/>
              </a:rPr>
              <a:t>3</a:t>
            </a:r>
            <a:r>
              <a:rPr lang="zh-TW" altLang="en-US" sz="3100" b="1" dirty="0">
                <a:solidFill>
                  <a:srgbClr val="002060"/>
                </a:solidFill>
                <a:latin typeface="微軟正黑體" panose="020B0604030504040204" pitchFamily="34" charset="-120"/>
                <a:ea typeface="微軟正黑體" panose="020B0604030504040204" pitchFamily="34" charset="-120"/>
              </a:rPr>
              <a:t>分鐘</a:t>
            </a:r>
            <a:r>
              <a:rPr lang="zh-TW" altLang="en-US" sz="3100" dirty="0">
                <a:latin typeface="微軟正黑體" panose="020B0604030504040204" pitchFamily="34" charset="-120"/>
                <a:ea typeface="微軟正黑體" panose="020B0604030504040204" pitchFamily="34" charset="-120"/>
              </a:rPr>
              <a:t>。</a:t>
            </a:r>
            <a:endParaRPr lang="zh-TW" altLang="en-US" sz="31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5" name="圖片 4"/>
          <p:cNvPicPr>
            <a:picLocks noChangeAspect="1"/>
          </p:cNvPicPr>
          <p:nvPr/>
        </p:nvPicPr>
        <p:blipFill>
          <a:blip r:embed="rId2"/>
          <a:stretch>
            <a:fillRect/>
          </a:stretch>
        </p:blipFill>
        <p:spPr>
          <a:xfrm>
            <a:off x="1017826" y="662781"/>
            <a:ext cx="5322183" cy="36182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圖片 11"/>
          <p:cNvPicPr>
            <a:picLocks noChangeAspect="1"/>
          </p:cNvPicPr>
          <p:nvPr/>
        </p:nvPicPr>
        <p:blipFill>
          <a:blip r:embed="rId3"/>
          <a:stretch>
            <a:fillRect/>
          </a:stretch>
        </p:blipFill>
        <p:spPr>
          <a:xfrm>
            <a:off x="7001799" y="712861"/>
            <a:ext cx="4378746" cy="54322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4805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a:spLocks noGrp="1"/>
          </p:cNvSpPr>
          <p:nvPr>
            <p:ph type="title"/>
          </p:nvPr>
        </p:nvSpPr>
        <p:spPr>
          <a:xfrm>
            <a:off x="705603" y="-285551"/>
            <a:ext cx="6402050" cy="6352977"/>
          </a:xfrm>
        </p:spPr>
        <p:txBody>
          <a:bodyPr>
            <a:normAutofit/>
          </a:bodyPr>
          <a:lstStyle/>
          <a:p>
            <a:pPr algn="l"/>
            <a:r>
              <a:rPr lang="en-US" altLang="zh-TW" sz="4000" dirty="0"/>
              <a:t/>
            </a:r>
            <a:br>
              <a:rPr lang="en-US" altLang="zh-TW" sz="4000" dirty="0"/>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zh-TW" altLang="en-US" sz="4800" b="1" dirty="0">
                <a:latin typeface="微軟正黑體" panose="020B0604030504040204" pitchFamily="34" charset="-120"/>
                <a:ea typeface="微軟正黑體" panose="020B0604030504040204" pitchFamily="34" charset="-120"/>
              </a:rPr>
              <a:t>思考站</a:t>
            </a: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1. </a:t>
            </a:r>
            <a:r>
              <a:rPr lang="zh-TW" altLang="en-US" sz="4000" dirty="0">
                <a:latin typeface="微軟正黑體" panose="020B0604030504040204" pitchFamily="34" charset="-120"/>
                <a:ea typeface="微軟正黑體" panose="020B0604030504040204" pitchFamily="34" charset="-120"/>
              </a:rPr>
              <a:t>警鐘上刻</a:t>
            </a:r>
            <a:r>
              <a:rPr lang="zh-TW" altLang="en-US" sz="4000" dirty="0">
                <a:latin typeface="微軟正黑體" panose="020B0604030504040204" pitchFamily="34" charset="-120"/>
              </a:rPr>
              <a:t>有</a:t>
            </a:r>
            <a:r>
              <a:rPr lang="zh-TW" altLang="en-US" sz="4000" b="1" dirty="0">
                <a:solidFill>
                  <a:srgbClr val="990033"/>
                </a:solidFill>
                <a:latin typeface="微軟正黑體" panose="020B0604030504040204" pitchFamily="34" charset="-120"/>
              </a:rPr>
              <a:t>「</a:t>
            </a:r>
            <a:r>
              <a:rPr lang="zh-TW" altLang="en-US" sz="4000" b="1" dirty="0">
                <a:solidFill>
                  <a:srgbClr val="990033"/>
                </a:solidFill>
                <a:latin typeface="微軟正黑體" panose="020B0604030504040204" pitchFamily="34" charset="-120"/>
                <a:ea typeface="微軟正黑體" panose="020B0604030504040204" pitchFamily="34" charset="-120"/>
              </a:rPr>
              <a:t>勿忘國</a:t>
            </a:r>
            <a:r>
              <a:rPr lang="zh-TW" altLang="en-US" sz="4000" b="1" dirty="0">
                <a:solidFill>
                  <a:srgbClr val="990033"/>
                </a:solidFill>
                <a:latin typeface="微軟正黑體" panose="020B0604030504040204" pitchFamily="34" charset="-120"/>
              </a:rPr>
              <a:t>耻」，「國耻」</a:t>
            </a:r>
            <a:r>
              <a:rPr lang="zh-TW" altLang="en-US" sz="4000" dirty="0">
                <a:latin typeface="微軟正黑體" panose="020B0604030504040204" pitchFamily="34" charset="-120"/>
                <a:ea typeface="微軟正黑體" panose="020B0604030504040204" pitchFamily="34" charset="-120"/>
              </a:rPr>
              <a:t>是指甚麼？</a:t>
            </a: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
            </a:r>
            <a:br>
              <a:rPr lang="en-US" altLang="zh-TW" sz="4000" dirty="0">
                <a:latin typeface="微軟正黑體" panose="020B0604030504040204" pitchFamily="34" charset="-120"/>
                <a:ea typeface="微軟正黑體" panose="020B0604030504040204" pitchFamily="34" charset="-120"/>
              </a:rPr>
            </a:br>
            <a:r>
              <a:rPr lang="en-US" altLang="zh-TW" sz="4000" dirty="0">
                <a:latin typeface="微軟正黑體" panose="020B0604030504040204" pitchFamily="34" charset="-120"/>
                <a:ea typeface="微軟正黑體" panose="020B0604030504040204" pitchFamily="34" charset="-120"/>
              </a:rPr>
              <a:t>2</a:t>
            </a:r>
            <a:r>
              <a:rPr lang="en-US" altLang="zh-TW" sz="4000" dirty="0">
                <a:latin typeface="微軟正黑體" panose="020B0604030504040204" pitchFamily="34" charset="-120"/>
              </a:rPr>
              <a:t>.</a:t>
            </a:r>
            <a:r>
              <a:rPr lang="zh-TW" altLang="en-US" sz="4000" dirty="0" smtClean="0">
                <a:latin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撞</a:t>
            </a:r>
            <a:r>
              <a:rPr lang="zh-TW" altLang="en-US" sz="4000" dirty="0" smtClean="0">
                <a:latin typeface="微軟正黑體" panose="020B0604030504040204" pitchFamily="34" charset="-120"/>
                <a:ea typeface="微軟正黑體" panose="020B0604030504040204" pitchFamily="34" charset="-120"/>
              </a:rPr>
              <a:t>鐘</a:t>
            </a:r>
            <a:r>
              <a:rPr lang="en-US" altLang="zh-TW" sz="4000" dirty="0">
                <a:latin typeface="微軟正黑體" panose="020B0604030504040204" pitchFamily="34" charset="-120"/>
                <a:ea typeface="微軟正黑體" panose="020B0604030504040204" pitchFamily="34" charset="-120"/>
              </a:rPr>
              <a:t>14</a:t>
            </a:r>
            <a:r>
              <a:rPr lang="zh-TW" altLang="en-US" sz="4000" dirty="0">
                <a:latin typeface="微軟正黑體" panose="020B0604030504040204" pitchFamily="34" charset="-120"/>
              </a:rPr>
              <a:t>下」有</a:t>
            </a:r>
            <a:r>
              <a:rPr lang="zh-TW" altLang="en-US" sz="4000" dirty="0">
                <a:latin typeface="微軟正黑體" panose="020B0604030504040204" pitchFamily="34" charset="-120"/>
                <a:ea typeface="微軟正黑體" panose="020B0604030504040204" pitchFamily="34" charset="-120"/>
              </a:rPr>
              <a:t>何含意？</a:t>
            </a:r>
          </a:p>
        </p:txBody>
      </p:sp>
      <p:pic>
        <p:nvPicPr>
          <p:cNvPr id="5" name="圖片 4"/>
          <p:cNvPicPr>
            <a:picLocks noChangeAspect="1"/>
          </p:cNvPicPr>
          <p:nvPr/>
        </p:nvPicPr>
        <p:blipFill>
          <a:blip r:embed="rId2"/>
          <a:stretch>
            <a:fillRect/>
          </a:stretch>
        </p:blipFill>
        <p:spPr>
          <a:xfrm>
            <a:off x="7428046" y="911602"/>
            <a:ext cx="4058351" cy="50347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2372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EC2AD4-D5E4-4F1F-99CB-F97E884C55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691" y="494556"/>
            <a:ext cx="11227442" cy="5883295"/>
          </a:xfrm>
          <a:prstGeom prst="rect">
            <a:avLst/>
          </a:prstGeom>
          <a:solidFill>
            <a:schemeClr val="tx2"/>
          </a:solidFill>
          <a:ln>
            <a:no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https://www.ccdi.gov.cn/yaowen/202009/W020200918299429187420.jpg">
            <a:extLst>
              <a:ext uri="{FF2B5EF4-FFF2-40B4-BE49-F238E27FC236}">
                <a16:creationId xmlns:a16="http://schemas.microsoft.com/office/drawing/2014/main" id="{DD913165-2D4B-415E-59A8-74AE32186DA9}"/>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sharpenSoften amount="24000"/>
                    </a14:imgEffect>
                    <a14:imgEffect>
                      <a14:brightnessContrast bright="11000"/>
                    </a14:imgEffect>
                  </a14:imgLayer>
                </a14:imgProps>
              </a:ext>
              <a:ext uri="{28A0092B-C50C-407E-A947-70E740481C1C}">
                <a14:useLocalDpi xmlns:a14="http://schemas.microsoft.com/office/drawing/2010/main" val="0"/>
              </a:ext>
            </a:extLst>
          </a:blip>
          <a:srcRect t="21496" r="1" b="1"/>
          <a:stretch/>
        </p:blipFill>
        <p:spPr bwMode="auto">
          <a:xfrm>
            <a:off x="480691" y="494555"/>
            <a:ext cx="11227442" cy="5883295"/>
          </a:xfrm>
          <a:prstGeom prst="rect">
            <a:avLst/>
          </a:prstGeom>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5EB53A4-A2DE-4D4D-AD20-DED9C46B1C9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020" y="577316"/>
            <a:ext cx="11056826" cy="5728876"/>
            <a:chOff x="574020" y="519524"/>
            <a:chExt cx="11056826" cy="5728876"/>
          </a:xfrm>
        </p:grpSpPr>
        <p:grpSp>
          <p:nvGrpSpPr>
            <p:cNvPr id="27" name="Group 14">
              <a:extLst>
                <a:ext uri="{FF2B5EF4-FFF2-40B4-BE49-F238E27FC236}">
                  <a16:creationId xmlns:a16="http://schemas.microsoft.com/office/drawing/2014/main" id="{654DCA80-8196-4617-B9DB-2A9381DEA0EE}"/>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375937" y="519524"/>
              <a:ext cx="246888" cy="246888"/>
              <a:chOff x="582041" y="6001512"/>
              <a:chExt cx="246888" cy="246888"/>
            </a:xfrm>
          </p:grpSpPr>
          <p:sp useBgFill="1">
            <p:nvSpPr>
              <p:cNvPr id="25" name="Oval 24">
                <a:extLst>
                  <a:ext uri="{FF2B5EF4-FFF2-40B4-BE49-F238E27FC236}">
                    <a16:creationId xmlns:a16="http://schemas.microsoft.com/office/drawing/2014/main" id="{E429CE6B-E9AD-43D7-8005-8743B57A39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2300" y="6049879"/>
                <a:ext cx="155448" cy="155448"/>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nut 38">
                <a:extLst>
                  <a:ext uri="{FF2B5EF4-FFF2-40B4-BE49-F238E27FC236}">
                    <a16:creationId xmlns:a16="http://schemas.microsoft.com/office/drawing/2014/main" id="{A5C589A4-07E4-4B7A-BE93-31A8032635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82041"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15">
              <a:extLst>
                <a:ext uri="{FF2B5EF4-FFF2-40B4-BE49-F238E27FC236}">
                  <a16:creationId xmlns:a16="http://schemas.microsoft.com/office/drawing/2014/main" id="{44359C29-35B1-4FF5-A7EE-155EF6510154}"/>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11383958" y="6001512"/>
              <a:ext cx="246888" cy="246888"/>
              <a:chOff x="590062" y="6001512"/>
              <a:chExt cx="246888" cy="246888"/>
            </a:xfrm>
          </p:grpSpPr>
          <p:sp useBgFill="1">
            <p:nvSpPr>
              <p:cNvPr id="23" name="Oval 22">
                <a:extLst>
                  <a:ext uri="{FF2B5EF4-FFF2-40B4-BE49-F238E27FC236}">
                    <a16:creationId xmlns:a16="http://schemas.microsoft.com/office/drawing/2014/main" id="{DD9C747C-C982-4285-A56E-21F3457317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38342"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36">
                <a:extLst>
                  <a:ext uri="{FF2B5EF4-FFF2-40B4-BE49-F238E27FC236}">
                    <a16:creationId xmlns:a16="http://schemas.microsoft.com/office/drawing/2014/main" id="{6A74EA83-33F9-4635-8DFD-468A33F619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90062"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16">
              <a:extLst>
                <a:ext uri="{FF2B5EF4-FFF2-40B4-BE49-F238E27FC236}">
                  <a16:creationId xmlns:a16="http://schemas.microsoft.com/office/drawing/2014/main" id="{9B5E0E06-B48B-4599-A439-4D754D8CD94F}"/>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74020" y="519524"/>
              <a:ext cx="246888" cy="246888"/>
              <a:chOff x="574020" y="6001512"/>
              <a:chExt cx="246888" cy="246888"/>
            </a:xfrm>
          </p:grpSpPr>
          <p:sp useBgFill="1">
            <p:nvSpPr>
              <p:cNvPr id="21" name="Oval 20">
                <a:extLst>
                  <a:ext uri="{FF2B5EF4-FFF2-40B4-BE49-F238E27FC236}">
                    <a16:creationId xmlns:a16="http://schemas.microsoft.com/office/drawing/2014/main" id="{ABCFA388-7550-447A-AF05-E7C2E4EA57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2300" y="6057900"/>
                <a:ext cx="146304" cy="146304"/>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34">
                <a:extLst>
                  <a:ext uri="{FF2B5EF4-FFF2-40B4-BE49-F238E27FC236}">
                    <a16:creationId xmlns:a16="http://schemas.microsoft.com/office/drawing/2014/main" id="{FB3098DC-E767-4680-A032-399C55E5FD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17">
              <a:extLst>
                <a:ext uri="{FF2B5EF4-FFF2-40B4-BE49-F238E27FC236}">
                  <a16:creationId xmlns:a16="http://schemas.microsoft.com/office/drawing/2014/main" id="{D9B47F53-7A6E-465C-9C51-AED600BC12B6}"/>
                </a:ext>
                <a:ext uri="{C183D7F6-B498-43B3-948B-1728B52AA6E4}">
                  <adec:decorative xmlns:adec="http://schemas.microsoft.com/office/drawing/2017/decorative" xmlns="" val="1"/>
                </a:ext>
              </a:extLst>
            </p:cNvPr>
            <p:cNvGrpSpPr/>
            <p:nvPr>
              <p:extLst>
                <p:ext uri="{386F3935-93C4-4BCD-93E2-E3B085C9AB24}">
                  <p16:designElem xmlns:p16="http://schemas.microsoft.com/office/powerpoint/2015/main" val="1"/>
                </p:ext>
              </p:extLst>
            </p:nvPr>
          </p:nvGrpSpPr>
          <p:grpSpPr>
            <a:xfrm>
              <a:off x="574020" y="6001512"/>
              <a:ext cx="246888" cy="246888"/>
              <a:chOff x="574020" y="6001512"/>
              <a:chExt cx="246888" cy="246888"/>
            </a:xfrm>
          </p:grpSpPr>
          <p:sp useBgFill="1">
            <p:nvSpPr>
              <p:cNvPr id="32" name="Oval 18">
                <a:extLst>
                  <a:ext uri="{FF2B5EF4-FFF2-40B4-BE49-F238E27FC236}">
                    <a16:creationId xmlns:a16="http://schemas.microsoft.com/office/drawing/2014/main" id="{3AF3E33A-13EC-4391-B419-E0F6D3B7F5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nut 32">
                <a:extLst>
                  <a:ext uri="{FF2B5EF4-FFF2-40B4-BE49-F238E27FC236}">
                    <a16:creationId xmlns:a16="http://schemas.microsoft.com/office/drawing/2014/main" id="{BA8A1376-324B-43A3-926C-12689C4328F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矩形 6"/>
          <p:cNvSpPr/>
          <p:nvPr/>
        </p:nvSpPr>
        <p:spPr>
          <a:xfrm>
            <a:off x="2224403" y="1113698"/>
            <a:ext cx="8229600" cy="2345264"/>
          </a:xfrm>
          <a:prstGeom prst="rect">
            <a:avLst/>
          </a:prstGeom>
        </p:spPr>
        <p:txBody>
          <a:bodyPr vert="horz" lIns="91440" tIns="45720" rIns="91440" bIns="45720" rtlCol="0" anchor="b">
            <a:normAutofit/>
          </a:bodyPr>
          <a:lstStyle/>
          <a:p>
            <a:pPr algn="ctr">
              <a:spcBef>
                <a:spcPct val="0"/>
              </a:spcBef>
              <a:spcAft>
                <a:spcPts val="600"/>
              </a:spcAft>
            </a:pPr>
            <a:r>
              <a:rPr lang="zh-TW" altLang="en-US" sz="7200" b="1">
                <a:ln w="3175" cmpd="sng">
                  <a:noFill/>
                </a:ln>
                <a:solidFill>
                  <a:schemeClr val="bg1"/>
                </a:solidFill>
                <a:latin typeface="+mj-lt"/>
                <a:ea typeface="+mj-ea"/>
                <a:cs typeface="+mj-cs"/>
              </a:rPr>
              <a:t>日本侵華與九一八</a:t>
            </a:r>
            <a:endParaRPr lang="en-US" altLang="zh-TW" sz="7200">
              <a:ln w="3175" cmpd="sng">
                <a:noFill/>
              </a:ln>
              <a:solidFill>
                <a:schemeClr val="bg1"/>
              </a:solidFill>
              <a:latin typeface="+mj-lt"/>
              <a:ea typeface="+mj-ea"/>
              <a:cs typeface="+mj-cs"/>
            </a:endParaRPr>
          </a:p>
        </p:txBody>
      </p:sp>
      <p:cxnSp>
        <p:nvCxnSpPr>
          <p:cNvPr id="28" name="Straight Connector 27">
            <a:extLst>
              <a:ext uri="{FF2B5EF4-FFF2-40B4-BE49-F238E27FC236}">
                <a16:creationId xmlns:a16="http://schemas.microsoft.com/office/drawing/2014/main" id="{2409D76E-579F-429D-9B93-53DB2FB3056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70123" y="3594428"/>
            <a:ext cx="81381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6733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737290" y="1425438"/>
            <a:ext cx="6285516" cy="2003562"/>
          </a:xfrm>
          <a:prstGeom prst="rect">
            <a:avLst/>
          </a:prstGeom>
        </p:spPr>
        <p:txBody>
          <a:bodyPr wrap="square">
            <a:spAutoFit/>
          </a:bodyPr>
          <a:lstStyle/>
          <a:p>
            <a:pPr marL="571500" indent="-571500">
              <a:lnSpc>
                <a:spcPct val="150000"/>
              </a:lnSpc>
              <a:buFont typeface="Arial" panose="020B0604020202020204" pitchFamily="34" charset="0"/>
              <a:buChar char="•"/>
              <a:defRPr/>
            </a:pPr>
            <a:r>
              <a:rPr lang="en-US" altLang="zh-TW" sz="4400" b="1" spc="-150" dirty="0">
                <a:ln w="13500">
                  <a:solidFill>
                    <a:srgbClr val="BBE0E3">
                      <a:shade val="2500"/>
                      <a:alpha val="6500"/>
                    </a:srgbClr>
                  </a:solidFill>
                  <a:prstDash val="solid"/>
                </a:ln>
                <a:solidFill>
                  <a:srgbClr val="FF0000"/>
                </a:solidFill>
                <a:latin typeface="+mj-ea"/>
                <a:ea typeface="+mj-ea"/>
              </a:rPr>
              <a:t>1930</a:t>
            </a:r>
            <a:r>
              <a:rPr lang="zh-TW" altLang="en-US" sz="4400" b="1" spc="-150" dirty="0">
                <a:ln w="13500">
                  <a:solidFill>
                    <a:srgbClr val="BBE0E3">
                      <a:shade val="2500"/>
                      <a:alpha val="6500"/>
                    </a:srgbClr>
                  </a:solidFill>
                  <a:prstDash val="solid"/>
                </a:ln>
                <a:solidFill>
                  <a:srgbClr val="FF0000"/>
                </a:solidFill>
                <a:latin typeface="+mj-ea"/>
                <a:ea typeface="+mj-ea"/>
              </a:rPr>
              <a:t>年代以前</a:t>
            </a:r>
            <a:r>
              <a:rPr lang="en-US" altLang="zh-TW" sz="4400" b="1" spc="-150" dirty="0">
                <a:ln w="13500">
                  <a:solidFill>
                    <a:srgbClr val="BBE0E3">
                      <a:shade val="2500"/>
                      <a:alpha val="6500"/>
                    </a:srgbClr>
                  </a:solidFill>
                  <a:prstDash val="solid"/>
                </a:ln>
                <a:solidFill>
                  <a:srgbClr val="FF0000"/>
                </a:solidFill>
                <a:latin typeface="+mj-ea"/>
                <a:ea typeface="+mj-ea"/>
              </a:rPr>
              <a:t/>
            </a:r>
            <a:br>
              <a:rPr lang="en-US" altLang="zh-TW" sz="4400" b="1" spc="-150" dirty="0">
                <a:ln w="13500">
                  <a:solidFill>
                    <a:srgbClr val="BBE0E3">
                      <a:shade val="2500"/>
                      <a:alpha val="6500"/>
                    </a:srgbClr>
                  </a:solidFill>
                  <a:prstDash val="solid"/>
                </a:ln>
                <a:solidFill>
                  <a:srgbClr val="FF0000"/>
                </a:solidFill>
                <a:latin typeface="+mj-ea"/>
                <a:ea typeface="+mj-ea"/>
              </a:rPr>
            </a:br>
            <a:r>
              <a:rPr lang="zh-TW" altLang="en-US" sz="4400" b="1" spc="-150" dirty="0">
                <a:ln w="13500">
                  <a:solidFill>
                    <a:srgbClr val="BBE0E3">
                      <a:shade val="2500"/>
                      <a:alpha val="6500"/>
                    </a:srgbClr>
                  </a:solidFill>
                  <a:prstDash val="solid"/>
                </a:ln>
                <a:solidFill>
                  <a:srgbClr val="FF0000"/>
                </a:solidFill>
                <a:latin typeface="+mj-ea"/>
                <a:ea typeface="+mj-ea"/>
              </a:rPr>
              <a:t>日本掠奪在華利益概況</a:t>
            </a:r>
            <a:endParaRPr lang="en-US" altLang="zh-TW" sz="3200" b="1" spc="-150" dirty="0">
              <a:ln w="13500">
                <a:solidFill>
                  <a:srgbClr val="BBE0E3">
                    <a:shade val="2500"/>
                    <a:alpha val="6500"/>
                  </a:srgbClr>
                </a:solidFill>
                <a:prstDash val="solid"/>
              </a:ln>
              <a:solidFill>
                <a:srgbClr val="FF0000"/>
              </a:solidFill>
              <a:latin typeface="+mj-ea"/>
              <a:ea typeface="+mj-ea"/>
            </a:endParaRPr>
          </a:p>
        </p:txBody>
      </p:sp>
      <p:sp>
        <p:nvSpPr>
          <p:cNvPr id="4" name="矩形 3"/>
          <p:cNvSpPr/>
          <p:nvPr/>
        </p:nvSpPr>
        <p:spPr>
          <a:xfrm>
            <a:off x="2219855" y="467433"/>
            <a:ext cx="7795001" cy="707886"/>
          </a:xfrm>
          <a:prstGeom prst="rect">
            <a:avLst/>
          </a:prstGeom>
          <a:solidFill>
            <a:srgbClr val="06646E"/>
          </a:solidFill>
          <a:ln w="38100">
            <a:solidFill>
              <a:schemeClr val="bg1"/>
            </a:solidFill>
          </a:ln>
        </p:spPr>
        <p:txBody>
          <a:bodyPr wrap="square">
            <a:spAutoFit/>
          </a:bodyPr>
          <a:lstStyle/>
          <a:p>
            <a:pPr algn="ctr">
              <a:defRPr/>
            </a:pPr>
            <a:r>
              <a:rPr lang="zh-TW" altLang="en-US"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rPr>
              <a:t>析述日本侵華與九一八事變的關係</a:t>
            </a:r>
            <a:endParaRPr lang="en-US" altLang="zh-TW" sz="4000" b="1" spc="-300" dirty="0">
              <a:ln w="13500">
                <a:solidFill>
                  <a:srgbClr val="BBE0E3">
                    <a:shade val="2500"/>
                    <a:alpha val="6500"/>
                  </a:srgbClr>
                </a:solidFill>
                <a:prstDash val="solid"/>
              </a:ln>
              <a:solidFill>
                <a:srgbClr val="FFFFFF"/>
              </a:solidFill>
              <a:effectLst>
                <a:outerShdw blurRad="38100" dist="38100" dir="2700000" algn="tl">
                  <a:srgbClr val="000000">
                    <a:alpha val="43137"/>
                  </a:srgbClr>
                </a:outerShdw>
              </a:effectLst>
              <a:latin typeface="+mj-ea"/>
              <a:ea typeface="+mj-ea"/>
              <a:cs typeface="Times New Roman" pitchFamily="18" charset="0"/>
            </a:endParaRPr>
          </a:p>
        </p:txBody>
      </p:sp>
      <p:sp>
        <p:nvSpPr>
          <p:cNvPr id="2" name="矩形 1">
            <a:extLst>
              <a:ext uri="{FF2B5EF4-FFF2-40B4-BE49-F238E27FC236}">
                <a16:creationId xmlns:a16="http://schemas.microsoft.com/office/drawing/2014/main" id="{60BE4E5F-52D2-C9F2-2EA5-261976C02A8C}"/>
              </a:ext>
            </a:extLst>
          </p:cNvPr>
          <p:cNvSpPr/>
          <p:nvPr/>
        </p:nvSpPr>
        <p:spPr>
          <a:xfrm>
            <a:off x="2737290" y="3429000"/>
            <a:ext cx="7062030" cy="1999265"/>
          </a:xfrm>
          <a:prstGeom prst="rect">
            <a:avLst/>
          </a:prstGeom>
        </p:spPr>
        <p:txBody>
          <a:bodyPr wrap="square">
            <a:spAutoFit/>
          </a:bodyPr>
          <a:lstStyle/>
          <a:p>
            <a:pPr marL="571500" indent="-571500">
              <a:lnSpc>
                <a:spcPct val="150000"/>
              </a:lnSpc>
              <a:buFont typeface="Arial" panose="020B0604020202020204" pitchFamily="34" charset="0"/>
              <a:buChar char="•"/>
              <a:defRPr/>
            </a:pPr>
            <a:r>
              <a:rPr lang="en-US" altLang="zh-TW" sz="4400" b="1" spc="-150" dirty="0">
                <a:ln w="13500">
                  <a:solidFill>
                    <a:srgbClr val="BBE0E3">
                      <a:shade val="2500"/>
                      <a:alpha val="6500"/>
                    </a:srgbClr>
                  </a:solidFill>
                  <a:prstDash val="solid"/>
                </a:ln>
                <a:solidFill>
                  <a:schemeClr val="accent3"/>
                </a:solidFill>
                <a:latin typeface="+mj-ea"/>
                <a:ea typeface="+mj-ea"/>
              </a:rPr>
              <a:t>1930</a:t>
            </a:r>
            <a:r>
              <a:rPr lang="zh-TW" altLang="en-US" sz="4400" b="1" spc="-150" dirty="0">
                <a:ln w="13500">
                  <a:solidFill>
                    <a:srgbClr val="BBE0E3">
                      <a:shade val="2500"/>
                      <a:alpha val="6500"/>
                    </a:srgbClr>
                  </a:solidFill>
                  <a:prstDash val="solid"/>
                </a:ln>
                <a:solidFill>
                  <a:schemeClr val="accent3"/>
                </a:solidFill>
                <a:latin typeface="+mj-ea"/>
                <a:ea typeface="+mj-ea"/>
              </a:rPr>
              <a:t>年代</a:t>
            </a:r>
            <a:r>
              <a:rPr lang="en-US" altLang="zh-TW" sz="4400" b="1" spc="-150" dirty="0">
                <a:ln w="13500">
                  <a:solidFill>
                    <a:srgbClr val="BBE0E3">
                      <a:shade val="2500"/>
                      <a:alpha val="6500"/>
                    </a:srgbClr>
                  </a:solidFill>
                  <a:prstDash val="solid"/>
                </a:ln>
                <a:solidFill>
                  <a:schemeClr val="accent3"/>
                </a:solidFill>
                <a:latin typeface="+mj-ea"/>
                <a:ea typeface="+mj-ea"/>
              </a:rPr>
              <a:t/>
            </a:r>
            <a:br>
              <a:rPr lang="en-US" altLang="zh-TW" sz="4400" b="1" spc="-150" dirty="0">
                <a:ln w="13500">
                  <a:solidFill>
                    <a:srgbClr val="BBE0E3">
                      <a:shade val="2500"/>
                      <a:alpha val="6500"/>
                    </a:srgbClr>
                  </a:solidFill>
                  <a:prstDash val="solid"/>
                </a:ln>
                <a:solidFill>
                  <a:schemeClr val="accent3"/>
                </a:solidFill>
                <a:latin typeface="+mj-ea"/>
                <a:ea typeface="+mj-ea"/>
              </a:rPr>
            </a:br>
            <a:r>
              <a:rPr lang="zh-TW" altLang="en-US" sz="4400" b="1" spc="-150" dirty="0">
                <a:ln w="13500">
                  <a:solidFill>
                    <a:srgbClr val="BBE0E3">
                      <a:shade val="2500"/>
                      <a:alpha val="6500"/>
                    </a:srgbClr>
                  </a:solidFill>
                  <a:prstDash val="solid"/>
                </a:ln>
                <a:solidFill>
                  <a:schemeClr val="accent3"/>
                </a:solidFill>
                <a:latin typeface="+mj-ea"/>
                <a:ea typeface="+mj-ea"/>
              </a:rPr>
              <a:t>日本加緊侵華的背景</a:t>
            </a:r>
            <a:r>
              <a:rPr lang="en-US" altLang="zh-TW" sz="4400" b="1" spc="-150" dirty="0">
                <a:ln w="13500">
                  <a:solidFill>
                    <a:srgbClr val="BBE0E3">
                      <a:shade val="2500"/>
                      <a:alpha val="6500"/>
                    </a:srgbClr>
                  </a:solidFill>
                  <a:prstDash val="solid"/>
                </a:ln>
                <a:solidFill>
                  <a:schemeClr val="accent3"/>
                </a:solidFill>
                <a:latin typeface="+mj-ea"/>
                <a:ea typeface="+mj-ea"/>
              </a:rPr>
              <a:t>(</a:t>
            </a:r>
            <a:r>
              <a:rPr lang="zh-TW" altLang="en-US" sz="4400" b="1" spc="-150" dirty="0">
                <a:ln w="13500">
                  <a:solidFill>
                    <a:srgbClr val="BBE0E3">
                      <a:shade val="2500"/>
                      <a:alpha val="6500"/>
                    </a:srgbClr>
                  </a:solidFill>
                  <a:prstDash val="solid"/>
                </a:ln>
                <a:solidFill>
                  <a:schemeClr val="accent3"/>
                </a:solidFill>
                <a:latin typeface="+mj-ea"/>
                <a:ea typeface="+mj-ea"/>
              </a:rPr>
              <a:t>原因</a:t>
            </a:r>
            <a:r>
              <a:rPr lang="en-US" altLang="zh-TW" sz="4400" b="1" spc="-150" dirty="0">
                <a:ln w="13500">
                  <a:solidFill>
                    <a:srgbClr val="BBE0E3">
                      <a:shade val="2500"/>
                      <a:alpha val="6500"/>
                    </a:srgbClr>
                  </a:solidFill>
                  <a:prstDash val="solid"/>
                </a:ln>
                <a:solidFill>
                  <a:schemeClr val="accent3"/>
                </a:solidFill>
                <a:latin typeface="+mj-ea"/>
                <a:ea typeface="+mj-ea"/>
              </a:rPr>
              <a:t>)</a:t>
            </a:r>
            <a:endParaRPr lang="en-US" altLang="zh-TW" sz="3200" b="1" spc="-150" dirty="0">
              <a:ln w="13500">
                <a:solidFill>
                  <a:srgbClr val="BBE0E3">
                    <a:shade val="2500"/>
                    <a:alpha val="6500"/>
                  </a:srgbClr>
                </a:solidFill>
                <a:prstDash val="solid"/>
              </a:ln>
              <a:solidFill>
                <a:schemeClr val="accent3"/>
              </a:solidFill>
              <a:latin typeface="+mj-ea"/>
              <a:ea typeface="+mj-ea"/>
            </a:endParaRPr>
          </a:p>
        </p:txBody>
      </p:sp>
    </p:spTree>
    <p:extLst>
      <p:ext uri="{BB962C8B-B14F-4D97-AF65-F5344CB8AC3E}">
        <p14:creationId xmlns:p14="http://schemas.microsoft.com/office/powerpoint/2010/main" val="1457435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869" y="444908"/>
            <a:ext cx="8442262" cy="1176431"/>
          </a:xfrm>
          <a:prstGeom prst="rect">
            <a:avLst/>
          </a:prstGeom>
          <a:ln>
            <a:noFill/>
          </a:ln>
          <a:effectLst>
            <a:outerShdw blurRad="292100" dist="139700" dir="2700000" algn="tl" rotWithShape="0">
              <a:srgbClr val="333333">
                <a:alpha val="65000"/>
              </a:srgbClr>
            </a:outerShdw>
          </a:effectLst>
        </p:spPr>
      </p:pic>
      <p:sp>
        <p:nvSpPr>
          <p:cNvPr id="2" name="文字方塊 1">
            <a:extLst>
              <a:ext uri="{FF2B5EF4-FFF2-40B4-BE49-F238E27FC236}">
                <a16:creationId xmlns:a16="http://schemas.microsoft.com/office/drawing/2014/main" id="{92239A58-139F-EF41-4E04-DD887299F1AF}"/>
              </a:ext>
            </a:extLst>
          </p:cNvPr>
          <p:cNvSpPr txBox="1"/>
          <p:nvPr/>
        </p:nvSpPr>
        <p:spPr>
          <a:xfrm>
            <a:off x="6903719" y="865239"/>
            <a:ext cx="2948204" cy="369332"/>
          </a:xfrm>
          <a:prstGeom prst="rect">
            <a:avLst/>
          </a:prstGeom>
          <a:noFill/>
        </p:spPr>
        <p:txBody>
          <a:bodyPr wrap="square" rtlCol="0">
            <a:spAutoFit/>
          </a:bodyPr>
          <a:lstStyle/>
          <a:p>
            <a:r>
              <a:rPr lang="en-US" altLang="zh-TW" b="1" dirty="0">
                <a:latin typeface="+mj-ea"/>
                <a:ea typeface="+mj-ea"/>
              </a:rPr>
              <a:t>1931</a:t>
            </a:r>
            <a:r>
              <a:rPr lang="zh-TW" altLang="en-US" b="1" dirty="0">
                <a:latin typeface="+mj-ea"/>
                <a:ea typeface="+mj-ea"/>
              </a:rPr>
              <a:t>年前</a:t>
            </a:r>
            <a:r>
              <a:rPr lang="zh-TW" altLang="en-US" b="1" dirty="0" smtClean="0">
                <a:latin typeface="+mj-ea"/>
                <a:ea typeface="+mj-ea"/>
              </a:rPr>
              <a:t>較重大</a:t>
            </a:r>
            <a:r>
              <a:rPr lang="zh-TW" altLang="en-US" b="1" dirty="0">
                <a:latin typeface="+mj-ea"/>
                <a:ea typeface="+mj-ea"/>
              </a:rPr>
              <a:t>事件舉隅</a:t>
            </a:r>
            <a:endParaRPr lang="zh-HK" altLang="en-US" b="1" dirty="0">
              <a:latin typeface="+mj-ea"/>
              <a:ea typeface="+mj-ea"/>
            </a:endParaRPr>
          </a:p>
        </p:txBody>
      </p:sp>
      <p:sp>
        <p:nvSpPr>
          <p:cNvPr id="3" name="內容版面配置區 2"/>
          <p:cNvSpPr>
            <a:spLocks noGrp="1"/>
          </p:cNvSpPr>
          <p:nvPr>
            <p:ph idx="1"/>
          </p:nvPr>
        </p:nvSpPr>
        <p:spPr/>
        <p:txBody>
          <a:bodyPr/>
          <a:lstStyle/>
          <a:p>
            <a:endParaRPr lang="en-US"/>
          </a:p>
        </p:txBody>
      </p:sp>
      <p:pic>
        <p:nvPicPr>
          <p:cNvPr id="8" name="內容版面配置區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96" y="1377697"/>
            <a:ext cx="10655808" cy="4652466"/>
          </a:xfrm>
          <a:prstGeom prst="rect">
            <a:avLst/>
          </a:prstGeom>
        </p:spPr>
      </p:pic>
    </p:spTree>
    <p:extLst>
      <p:ext uri="{BB962C8B-B14F-4D97-AF65-F5344CB8AC3E}">
        <p14:creationId xmlns:p14="http://schemas.microsoft.com/office/powerpoint/2010/main" val="105751415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有機">
  <a:themeElements>
    <a:clrScheme name="有機">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有機">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有機">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4585</TotalTime>
  <Words>3013</Words>
  <Application>Microsoft Office PowerPoint</Application>
  <PresentationFormat>寬螢幕</PresentationFormat>
  <Paragraphs>322</Paragraphs>
  <Slides>40</Slides>
  <Notes>13</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40</vt:i4>
      </vt:variant>
    </vt:vector>
  </HeadingPairs>
  <TitlesOfParts>
    <vt:vector size="54" baseType="lpstr">
      <vt:lpstr>方正舒体</vt:lpstr>
      <vt:lpstr>華康海報體W9(P)</vt:lpstr>
      <vt:lpstr>微軟正黑體</vt:lpstr>
      <vt:lpstr>新細明體</vt:lpstr>
      <vt:lpstr>標楷體</vt:lpstr>
      <vt:lpstr>Arial</vt:lpstr>
      <vt:lpstr>Arial Black</vt:lpstr>
      <vt:lpstr>Calibri</vt:lpstr>
      <vt:lpstr>Franklin Gothic Book</vt:lpstr>
      <vt:lpstr>Garamond</vt:lpstr>
      <vt:lpstr>Palatino Linotype</vt:lpstr>
      <vt:lpstr>Times New Roman</vt:lpstr>
      <vt:lpstr>Wingdings</vt:lpstr>
      <vt:lpstr>有機</vt:lpstr>
      <vt:lpstr>PowerPoint 簡報</vt:lpstr>
      <vt:lpstr>中國歷史科 課堂教學設計及教學資源參考</vt:lpstr>
      <vt:lpstr>PowerPoint 簡報</vt:lpstr>
      <vt:lpstr>PowerPoint 簡報</vt:lpstr>
      <vt:lpstr>PowerPoint 簡報</vt:lpstr>
      <vt:lpstr>  思考站  1. 警鐘上刻有「勿忘國耻」，「國耻」是指甚麼？  2.「撞鐘14下」有何含意？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思考站  1. 警鐘上刻有「勿忘國耻」，「國耻」是指甚麼？ </vt:lpstr>
      <vt:lpstr>PowerPoint 簡報</vt:lpstr>
      <vt:lpstr>  思考站   2.「撞鐘14下」有何含意？</vt:lpstr>
      <vt:lpstr>PowerPoint 簡報</vt:lpstr>
      <vt:lpstr>  九一八事變距今已經九十多年，中國人一直銘記這段歷史，民眾堅持於每年舉行悼念活動，你認為有甚麼正面作用和意義呢？ </vt:lpstr>
      <vt:lpstr>PowerPoint 簡報</vt:lpstr>
      <vt:lpstr>延伸閱讀參考舉隅</vt:lpstr>
      <vt:lpstr>多媒體資源舉隅</vt:lpstr>
      <vt:lpstr>教學資源舉隅</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CHAN, Ka-kiu</dc:creator>
  <cp:lastModifiedBy>LEE, Shuk-yin Josephine</cp:lastModifiedBy>
  <cp:revision>503</cp:revision>
  <cp:lastPrinted>2022-08-23T03:09:50Z</cp:lastPrinted>
  <dcterms:created xsi:type="dcterms:W3CDTF">2021-08-13T16:20:47Z</dcterms:created>
  <dcterms:modified xsi:type="dcterms:W3CDTF">2022-08-26T06:34:47Z</dcterms:modified>
</cp:coreProperties>
</file>